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61" r:id="rId2"/>
    <p:sldId id="355" r:id="rId3"/>
    <p:sldId id="361" r:id="rId4"/>
    <p:sldId id="399" r:id="rId5"/>
    <p:sldId id="496" r:id="rId6"/>
    <p:sldId id="497" r:id="rId7"/>
    <p:sldId id="498" r:id="rId8"/>
    <p:sldId id="499" r:id="rId9"/>
    <p:sldId id="500" r:id="rId10"/>
    <p:sldId id="501" r:id="rId11"/>
    <p:sldId id="502" r:id="rId12"/>
    <p:sldId id="503" r:id="rId13"/>
    <p:sldId id="504" r:id="rId14"/>
    <p:sldId id="505" r:id="rId15"/>
    <p:sldId id="508" r:id="rId16"/>
    <p:sldId id="512" r:id="rId17"/>
    <p:sldId id="511" r:id="rId18"/>
    <p:sldId id="513" r:id="rId19"/>
    <p:sldId id="510" r:id="rId20"/>
    <p:sldId id="299" r:id="rId21"/>
    <p:sldId id="506" r:id="rId22"/>
    <p:sldId id="49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FAABFA-9787-4198-8B0D-64562117E123}">
          <p14:sldIdLst>
            <p14:sldId id="261"/>
            <p14:sldId id="355"/>
            <p14:sldId id="361"/>
            <p14:sldId id="399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8"/>
            <p14:sldId id="512"/>
            <p14:sldId id="511"/>
            <p14:sldId id="513"/>
            <p14:sldId id="510"/>
            <p14:sldId id="299"/>
            <p14:sldId id="506"/>
            <p14:sldId id="4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45" autoAdjust="0"/>
    <p:restoredTop sz="95507"/>
  </p:normalViewPr>
  <p:slideViewPr>
    <p:cSldViewPr snapToGrid="0">
      <p:cViewPr varScale="1">
        <p:scale>
          <a:sx n="94" d="100"/>
          <a:sy n="94" d="100"/>
        </p:scale>
        <p:origin x="60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978825-CA40-42D7-87C3-DCFE4230FF0C}" type="doc">
      <dgm:prSet loTypeId="urn:microsoft.com/office/officeart/2005/8/layout/vList3#2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5967E05-3347-461F-989E-AA6F0CAE2096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ПОВЫСИТЬ НАДЕЖНОСТЬ И ПРОЧНОСТЬ КОНСТРУКЦИЙ</a:t>
          </a:r>
          <a:endParaRPr lang="ru-RU" sz="1800" b="1" u="none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29BDB90-442E-46BA-953F-EBC9DADBBCD2}" type="parTrans" cxnId="{7E05964D-539E-4E89-AA85-D8CE3A2F396B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2398B83-28EE-457F-AE99-2029B28F2DF7}" type="sibTrans" cxnId="{7E05964D-539E-4E89-AA85-D8CE3A2F396B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810CB8F-ADBB-45DC-A6D3-ED8D4620381B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СНИЗИТЬ СТОИМОСТЬ КОНСТРУКЦИЙ       БЛАГОДАРЯ ИННОВАЦИОННЫМ РЕШЕНИЯМ</a:t>
          </a:r>
          <a:endParaRPr lang="ru-RU" sz="1800" b="1" u="none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6B0334EC-FB39-41DC-A23F-122A4F724A4C}" type="parTrans" cxnId="{5CCB8BE5-7D9C-4DA3-939C-90224D207439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06C72A6-B85E-4ED4-B3F1-EFA2A7EA740F}" type="sibTrans" cxnId="{5CCB8BE5-7D9C-4DA3-939C-90224D207439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90E8D8C-4299-44B6-849C-F71D2046699D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СОКРАТИТЬ СРОКИ СТРОИТЕЛЬСТВА</a:t>
          </a:r>
          <a:endParaRPr lang="ru-RU" sz="1800" b="1" u="none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C289F96A-6881-423E-90AD-272EA405195A}" type="parTrans" cxnId="{C9EB7E9E-48FF-403F-9B74-7928782D509E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243A2D6-834D-4A7D-9CB9-6395EA355FFF}" type="sibTrans" cxnId="{C9EB7E9E-48FF-403F-9B74-7928782D509E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FF4261A-C719-4BCC-9BD2-2E2F7B85CF1A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СНИЗИТЬ ЗАТРАТЫ НА СТРОИТЕЛЬСТВО                        И ЭКСПЛУАТАЦИЮ</a:t>
          </a:r>
          <a:endParaRPr lang="ru-RU" sz="1800" b="1" u="none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FD02F8CA-231D-49AF-9C73-B4BE63C4978C}" type="parTrans" cxnId="{6DEFEAD8-69F6-45C4-8C37-62850FA55683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F1C17D9-179C-4676-A844-BEB11467831F}" type="sibTrans" cxnId="{6DEFEAD8-69F6-45C4-8C37-62850FA55683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92B90DC-5443-4A65-A285-8E59E06E252E}">
      <dgm:prSet phldrT="[Текст]" custT="1"/>
      <dgm:spPr/>
      <dgm:t>
        <a:bodyPr/>
        <a:lstStyle/>
        <a:p>
          <a:pPr algn="ctr"/>
          <a:r>
            <a:rPr lang="ru-RU" sz="1800" b="1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УМЕНЬШИТЬРАСХОД МАТЕРИАЛОВ</a:t>
          </a:r>
          <a:endParaRPr lang="ru-RU" sz="1800" b="1" u="none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gm:t>
    </dgm:pt>
    <dgm:pt modelId="{B4FAAE55-9786-464E-8655-343224F7DB84}" type="sibTrans" cxnId="{29D8C202-242F-40F0-8153-AD47BD8EDEDC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61DF45F-E028-4539-A336-E14356FB5905}" type="parTrans" cxnId="{29D8C202-242F-40F0-8153-AD47BD8EDEDC}">
      <dgm:prSet/>
      <dgm:spPr/>
      <dgm:t>
        <a:bodyPr/>
        <a:lstStyle/>
        <a:p>
          <a:pPr algn="l"/>
          <a:endParaRPr lang="ru-RU" sz="1400" b="0" u="none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857BB82-4EA1-4FD1-9E01-58C9BBA94DB3}" type="pres">
      <dgm:prSet presAssocID="{00978825-CA40-42D7-87C3-DCFE4230FF0C}" presName="linearFlow" presStyleCnt="0">
        <dgm:presLayoutVars>
          <dgm:dir/>
          <dgm:resizeHandles val="exact"/>
        </dgm:presLayoutVars>
      </dgm:prSet>
      <dgm:spPr/>
    </dgm:pt>
    <dgm:pt modelId="{7BE43276-DC54-451E-BFDA-A8C62CDC4C1E}" type="pres">
      <dgm:prSet presAssocID="{C92B90DC-5443-4A65-A285-8E59E06E252E}" presName="composite" presStyleCnt="0"/>
      <dgm:spPr/>
    </dgm:pt>
    <dgm:pt modelId="{FD906719-F1D7-48F0-A359-E5A9B553C2F5}" type="pres">
      <dgm:prSet presAssocID="{C92B90DC-5443-4A65-A285-8E59E06E252E}" presName="imgShp" presStyleLbl="fgImgPlace1" presStyleIdx="0" presStyleCnt="5" custLinFactY="100000" custLinFactNeighborX="-28189" custLinFactNeighborY="155219"/>
      <dgm:spPr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873FC5-34A4-4FA1-9076-BE30E57F8055}" type="pres">
      <dgm:prSet presAssocID="{C92B90DC-5443-4A65-A285-8E59E06E252E}" presName="txShp" presStyleLbl="node1" presStyleIdx="0" presStyleCnt="5" custScaleX="118401" custLinFactY="100000" custLinFactNeighborX="2671" custLinFactNeighborY="155219">
        <dgm:presLayoutVars>
          <dgm:bulletEnabled val="1"/>
        </dgm:presLayoutVars>
      </dgm:prSet>
      <dgm:spPr/>
    </dgm:pt>
    <dgm:pt modelId="{583C11A9-B09C-40FC-B475-62023B4D6AE4}" type="pres">
      <dgm:prSet presAssocID="{B4FAAE55-9786-464E-8655-343224F7DB84}" presName="spacing" presStyleCnt="0"/>
      <dgm:spPr/>
    </dgm:pt>
    <dgm:pt modelId="{FB9CCCF2-EBE2-4DE7-8E98-CCCCFE6EFBC5}" type="pres">
      <dgm:prSet presAssocID="{E5967E05-3347-461F-989E-AA6F0CAE2096}" presName="composite" presStyleCnt="0"/>
      <dgm:spPr/>
    </dgm:pt>
    <dgm:pt modelId="{1BAFEE29-F198-4955-9A91-43A1478ECF26}" type="pres">
      <dgm:prSet presAssocID="{E5967E05-3347-461F-989E-AA6F0CAE2096}" presName="imgShp" presStyleLbl="fgImgPlace1" presStyleIdx="1" presStyleCnt="5" custLinFactY="162728" custLinFactNeighborX="-28189" custLinFactNeighborY="2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9382F2C-9B5A-4229-85DE-D2D223FA904E}" type="pres">
      <dgm:prSet presAssocID="{E5967E05-3347-461F-989E-AA6F0CAE2096}" presName="txShp" presStyleLbl="node1" presStyleIdx="1" presStyleCnt="5" custScaleX="118401" custLinFactY="162728" custLinFactNeighborX="2671" custLinFactNeighborY="200000">
        <dgm:presLayoutVars>
          <dgm:bulletEnabled val="1"/>
        </dgm:presLayoutVars>
      </dgm:prSet>
      <dgm:spPr/>
    </dgm:pt>
    <dgm:pt modelId="{2440B26B-2867-4A8C-95A6-FA0FF6634B25}" type="pres">
      <dgm:prSet presAssocID="{A2398B83-28EE-457F-AE99-2029B28F2DF7}" presName="spacing" presStyleCnt="0"/>
      <dgm:spPr/>
    </dgm:pt>
    <dgm:pt modelId="{9DEE111E-6C1C-48D7-A12E-553CFB3379F1}" type="pres">
      <dgm:prSet presAssocID="{790E8D8C-4299-44B6-849C-F71D2046699D}" presName="composite" presStyleCnt="0"/>
      <dgm:spPr/>
    </dgm:pt>
    <dgm:pt modelId="{AFEB8714-72ED-4958-AD9E-5406F23A4C98}" type="pres">
      <dgm:prSet presAssocID="{790E8D8C-4299-44B6-849C-F71D2046699D}" presName="imgShp" presStyleLbl="fgImgPlace1" presStyleIdx="2" presStyleCnt="5" custLinFactY="-22014" custLinFactNeighborX="-28189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6085907-C364-40EC-8956-7A18C7BA5E26}" type="pres">
      <dgm:prSet presAssocID="{790E8D8C-4299-44B6-849C-F71D2046699D}" presName="txShp" presStyleLbl="node1" presStyleIdx="2" presStyleCnt="5" custScaleX="118401" custLinFactY="-22015" custLinFactNeighborX="2671" custLinFactNeighborY="-100000">
        <dgm:presLayoutVars>
          <dgm:bulletEnabled val="1"/>
        </dgm:presLayoutVars>
      </dgm:prSet>
      <dgm:spPr/>
    </dgm:pt>
    <dgm:pt modelId="{C30659E8-51EC-4AFE-A5D8-01F819AA9EFB}" type="pres">
      <dgm:prSet presAssocID="{9243A2D6-834D-4A7D-9CB9-6395EA355FFF}" presName="spacing" presStyleCnt="0"/>
      <dgm:spPr/>
    </dgm:pt>
    <dgm:pt modelId="{DC3B8FEF-C776-4EDE-A06C-465E178B7351}" type="pres">
      <dgm:prSet presAssocID="{6FF4261A-C719-4BCC-9BD2-2E2F7B85CF1A}" presName="composite" presStyleCnt="0"/>
      <dgm:spPr/>
    </dgm:pt>
    <dgm:pt modelId="{B81E4031-34E2-4C6D-A5F8-B4541A29D9E2}" type="pres">
      <dgm:prSet presAssocID="{6FF4261A-C719-4BCC-9BD2-2E2F7B85CF1A}" presName="imgShp" presStyleLbl="fgImgPlace1" presStyleIdx="3" presStyleCnt="5" custLinFactY="-168392" custLinFactNeighborX="-28189" custLinFactNeighborY="-20000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4B18218-8E26-46A4-B48D-B0DEB5BC655C}" type="pres">
      <dgm:prSet presAssocID="{6FF4261A-C719-4BCC-9BD2-2E2F7B85CF1A}" presName="txShp" presStyleLbl="node1" presStyleIdx="3" presStyleCnt="5" custScaleX="118401" custLinFactY="-168392" custLinFactNeighborX="2501" custLinFactNeighborY="-200000">
        <dgm:presLayoutVars>
          <dgm:bulletEnabled val="1"/>
        </dgm:presLayoutVars>
      </dgm:prSet>
      <dgm:spPr/>
    </dgm:pt>
    <dgm:pt modelId="{4C9E5E7B-6480-44EC-92FA-DA468BEDBA96}" type="pres">
      <dgm:prSet presAssocID="{EF1C17D9-179C-4676-A844-BEB11467831F}" presName="spacing" presStyleCnt="0"/>
      <dgm:spPr/>
    </dgm:pt>
    <dgm:pt modelId="{00396B6A-CE02-42A4-9D6C-2B288D50E0C5}" type="pres">
      <dgm:prSet presAssocID="{3810CB8F-ADBB-45DC-A6D3-ED8D4620381B}" presName="composite" presStyleCnt="0"/>
      <dgm:spPr/>
    </dgm:pt>
    <dgm:pt modelId="{BF8AD4B1-8CE5-4076-82DC-1DDFDD34E4C0}" type="pres">
      <dgm:prSet presAssocID="{3810CB8F-ADBB-45DC-A6D3-ED8D4620381B}" presName="imgShp" presStyleLbl="fgImgPlace1" presStyleIdx="4" presStyleCnt="5" custLinFactY="-46435" custLinFactNeighborX="-28189" custLinFactNeighborY="-10000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39AA68A-8BC4-47D5-A282-8E0B15C4187D}" type="pres">
      <dgm:prSet presAssocID="{3810CB8F-ADBB-45DC-A6D3-ED8D4620381B}" presName="txShp" presStyleLbl="node1" presStyleIdx="4" presStyleCnt="5" custScaleX="118401" custLinFactY="-46435" custLinFactNeighborX="2671" custLinFactNeighborY="-100000">
        <dgm:presLayoutVars>
          <dgm:bulletEnabled val="1"/>
        </dgm:presLayoutVars>
      </dgm:prSet>
      <dgm:spPr/>
    </dgm:pt>
  </dgm:ptLst>
  <dgm:cxnLst>
    <dgm:cxn modelId="{29D8C202-242F-40F0-8153-AD47BD8EDEDC}" srcId="{00978825-CA40-42D7-87C3-DCFE4230FF0C}" destId="{C92B90DC-5443-4A65-A285-8E59E06E252E}" srcOrd="0" destOrd="0" parTransId="{561DF45F-E028-4539-A336-E14356FB5905}" sibTransId="{B4FAAE55-9786-464E-8655-343224F7DB84}"/>
    <dgm:cxn modelId="{B3120A1A-96BB-4591-B70B-3757101F0900}" type="presOf" srcId="{00978825-CA40-42D7-87C3-DCFE4230FF0C}" destId="{6857BB82-4EA1-4FD1-9E01-58C9BBA94DB3}" srcOrd="0" destOrd="0" presId="urn:microsoft.com/office/officeart/2005/8/layout/vList3#2"/>
    <dgm:cxn modelId="{3DE23732-204B-42E6-A37D-A77AE755AEAD}" type="presOf" srcId="{E5967E05-3347-461F-989E-AA6F0CAE2096}" destId="{69382F2C-9B5A-4229-85DE-D2D223FA904E}" srcOrd="0" destOrd="0" presId="urn:microsoft.com/office/officeart/2005/8/layout/vList3#2"/>
    <dgm:cxn modelId="{ABBD123D-4940-434B-BEA0-F0DAE5336D75}" type="presOf" srcId="{C92B90DC-5443-4A65-A285-8E59E06E252E}" destId="{C1873FC5-34A4-4FA1-9076-BE30E57F8055}" srcOrd="0" destOrd="0" presId="urn:microsoft.com/office/officeart/2005/8/layout/vList3#2"/>
    <dgm:cxn modelId="{7E05964D-539E-4E89-AA85-D8CE3A2F396B}" srcId="{00978825-CA40-42D7-87C3-DCFE4230FF0C}" destId="{E5967E05-3347-461F-989E-AA6F0CAE2096}" srcOrd="1" destOrd="0" parTransId="{F29BDB90-442E-46BA-953F-EBC9DADBBCD2}" sibTransId="{A2398B83-28EE-457F-AE99-2029B28F2DF7}"/>
    <dgm:cxn modelId="{163DE155-A05B-4857-AD19-E3E950E5E0C9}" type="presOf" srcId="{790E8D8C-4299-44B6-849C-F71D2046699D}" destId="{B6085907-C364-40EC-8956-7A18C7BA5E26}" srcOrd="0" destOrd="0" presId="urn:microsoft.com/office/officeart/2005/8/layout/vList3#2"/>
    <dgm:cxn modelId="{76C78A72-3562-4AF8-9D9C-643B8563C87C}" type="presOf" srcId="{3810CB8F-ADBB-45DC-A6D3-ED8D4620381B}" destId="{F39AA68A-8BC4-47D5-A282-8E0B15C4187D}" srcOrd="0" destOrd="0" presId="urn:microsoft.com/office/officeart/2005/8/layout/vList3#2"/>
    <dgm:cxn modelId="{C9EB7E9E-48FF-403F-9B74-7928782D509E}" srcId="{00978825-CA40-42D7-87C3-DCFE4230FF0C}" destId="{790E8D8C-4299-44B6-849C-F71D2046699D}" srcOrd="2" destOrd="0" parTransId="{C289F96A-6881-423E-90AD-272EA405195A}" sibTransId="{9243A2D6-834D-4A7D-9CB9-6395EA355FFF}"/>
    <dgm:cxn modelId="{E6FFBFC5-AC49-4EE4-A59D-88520066370B}" type="presOf" srcId="{6FF4261A-C719-4BCC-9BD2-2E2F7B85CF1A}" destId="{D4B18218-8E26-46A4-B48D-B0DEB5BC655C}" srcOrd="0" destOrd="0" presId="urn:microsoft.com/office/officeart/2005/8/layout/vList3#2"/>
    <dgm:cxn modelId="{6DEFEAD8-69F6-45C4-8C37-62850FA55683}" srcId="{00978825-CA40-42D7-87C3-DCFE4230FF0C}" destId="{6FF4261A-C719-4BCC-9BD2-2E2F7B85CF1A}" srcOrd="3" destOrd="0" parTransId="{FD02F8CA-231D-49AF-9C73-B4BE63C4978C}" sibTransId="{EF1C17D9-179C-4676-A844-BEB11467831F}"/>
    <dgm:cxn modelId="{5CCB8BE5-7D9C-4DA3-939C-90224D207439}" srcId="{00978825-CA40-42D7-87C3-DCFE4230FF0C}" destId="{3810CB8F-ADBB-45DC-A6D3-ED8D4620381B}" srcOrd="4" destOrd="0" parTransId="{6B0334EC-FB39-41DC-A23F-122A4F724A4C}" sibTransId="{B06C72A6-B85E-4ED4-B3F1-EFA2A7EA740F}"/>
    <dgm:cxn modelId="{38C6C961-AAAC-4947-8C5B-82C1682AC775}" type="presParOf" srcId="{6857BB82-4EA1-4FD1-9E01-58C9BBA94DB3}" destId="{7BE43276-DC54-451E-BFDA-A8C62CDC4C1E}" srcOrd="0" destOrd="0" presId="urn:microsoft.com/office/officeart/2005/8/layout/vList3#2"/>
    <dgm:cxn modelId="{90F56A1D-51B3-4950-B617-CF181EEFC872}" type="presParOf" srcId="{7BE43276-DC54-451E-BFDA-A8C62CDC4C1E}" destId="{FD906719-F1D7-48F0-A359-E5A9B553C2F5}" srcOrd="0" destOrd="0" presId="urn:microsoft.com/office/officeart/2005/8/layout/vList3#2"/>
    <dgm:cxn modelId="{61D6ACF4-7239-439C-8318-3B94C884B935}" type="presParOf" srcId="{7BE43276-DC54-451E-BFDA-A8C62CDC4C1E}" destId="{C1873FC5-34A4-4FA1-9076-BE30E57F8055}" srcOrd="1" destOrd="0" presId="urn:microsoft.com/office/officeart/2005/8/layout/vList3#2"/>
    <dgm:cxn modelId="{7E8C9061-9E2C-4151-B51D-FE759A92D29C}" type="presParOf" srcId="{6857BB82-4EA1-4FD1-9E01-58C9BBA94DB3}" destId="{583C11A9-B09C-40FC-B475-62023B4D6AE4}" srcOrd="1" destOrd="0" presId="urn:microsoft.com/office/officeart/2005/8/layout/vList3#2"/>
    <dgm:cxn modelId="{68D16374-08B4-48B2-837A-0DE657426C08}" type="presParOf" srcId="{6857BB82-4EA1-4FD1-9E01-58C9BBA94DB3}" destId="{FB9CCCF2-EBE2-4DE7-8E98-CCCCFE6EFBC5}" srcOrd="2" destOrd="0" presId="urn:microsoft.com/office/officeart/2005/8/layout/vList3#2"/>
    <dgm:cxn modelId="{57A5420E-4556-4700-BE01-8337AEF370C7}" type="presParOf" srcId="{FB9CCCF2-EBE2-4DE7-8E98-CCCCFE6EFBC5}" destId="{1BAFEE29-F198-4955-9A91-43A1478ECF26}" srcOrd="0" destOrd="0" presId="urn:microsoft.com/office/officeart/2005/8/layout/vList3#2"/>
    <dgm:cxn modelId="{02D6E6B7-2172-4CFA-B4E4-7197503AB940}" type="presParOf" srcId="{FB9CCCF2-EBE2-4DE7-8E98-CCCCFE6EFBC5}" destId="{69382F2C-9B5A-4229-85DE-D2D223FA904E}" srcOrd="1" destOrd="0" presId="urn:microsoft.com/office/officeart/2005/8/layout/vList3#2"/>
    <dgm:cxn modelId="{90754058-0B48-4B73-B9AE-598DB3840BFC}" type="presParOf" srcId="{6857BB82-4EA1-4FD1-9E01-58C9BBA94DB3}" destId="{2440B26B-2867-4A8C-95A6-FA0FF6634B25}" srcOrd="3" destOrd="0" presId="urn:microsoft.com/office/officeart/2005/8/layout/vList3#2"/>
    <dgm:cxn modelId="{AF8A2071-B2EA-43A0-9C85-066F22CABCF3}" type="presParOf" srcId="{6857BB82-4EA1-4FD1-9E01-58C9BBA94DB3}" destId="{9DEE111E-6C1C-48D7-A12E-553CFB3379F1}" srcOrd="4" destOrd="0" presId="urn:microsoft.com/office/officeart/2005/8/layout/vList3#2"/>
    <dgm:cxn modelId="{321EDFF9-CFEA-4179-AD85-DC86B57F70E6}" type="presParOf" srcId="{9DEE111E-6C1C-48D7-A12E-553CFB3379F1}" destId="{AFEB8714-72ED-4958-AD9E-5406F23A4C98}" srcOrd="0" destOrd="0" presId="urn:microsoft.com/office/officeart/2005/8/layout/vList3#2"/>
    <dgm:cxn modelId="{84684393-CFB0-4067-AF97-25E6E5D03A4F}" type="presParOf" srcId="{9DEE111E-6C1C-48D7-A12E-553CFB3379F1}" destId="{B6085907-C364-40EC-8956-7A18C7BA5E26}" srcOrd="1" destOrd="0" presId="urn:microsoft.com/office/officeart/2005/8/layout/vList3#2"/>
    <dgm:cxn modelId="{3052480B-AE87-447E-BCF8-DE1C54F0FAF9}" type="presParOf" srcId="{6857BB82-4EA1-4FD1-9E01-58C9BBA94DB3}" destId="{C30659E8-51EC-4AFE-A5D8-01F819AA9EFB}" srcOrd="5" destOrd="0" presId="urn:microsoft.com/office/officeart/2005/8/layout/vList3#2"/>
    <dgm:cxn modelId="{4C14FBB9-09BC-4B7E-B7F8-CCE0E5EF4A11}" type="presParOf" srcId="{6857BB82-4EA1-4FD1-9E01-58C9BBA94DB3}" destId="{DC3B8FEF-C776-4EDE-A06C-465E178B7351}" srcOrd="6" destOrd="0" presId="urn:microsoft.com/office/officeart/2005/8/layout/vList3#2"/>
    <dgm:cxn modelId="{9B8B8B7C-7CC8-4DCE-AB55-19725764C590}" type="presParOf" srcId="{DC3B8FEF-C776-4EDE-A06C-465E178B7351}" destId="{B81E4031-34E2-4C6D-A5F8-B4541A29D9E2}" srcOrd="0" destOrd="0" presId="urn:microsoft.com/office/officeart/2005/8/layout/vList3#2"/>
    <dgm:cxn modelId="{96330A99-3FDD-4292-AEAD-F0027424D36A}" type="presParOf" srcId="{DC3B8FEF-C776-4EDE-A06C-465E178B7351}" destId="{D4B18218-8E26-46A4-B48D-B0DEB5BC655C}" srcOrd="1" destOrd="0" presId="urn:microsoft.com/office/officeart/2005/8/layout/vList3#2"/>
    <dgm:cxn modelId="{C901E099-4074-4FDF-AF2A-582C8F9A6A34}" type="presParOf" srcId="{6857BB82-4EA1-4FD1-9E01-58C9BBA94DB3}" destId="{4C9E5E7B-6480-44EC-92FA-DA468BEDBA96}" srcOrd="7" destOrd="0" presId="urn:microsoft.com/office/officeart/2005/8/layout/vList3#2"/>
    <dgm:cxn modelId="{0FB1C980-D703-4B17-8206-A90CD4B20626}" type="presParOf" srcId="{6857BB82-4EA1-4FD1-9E01-58C9BBA94DB3}" destId="{00396B6A-CE02-42A4-9D6C-2B288D50E0C5}" srcOrd="8" destOrd="0" presId="urn:microsoft.com/office/officeart/2005/8/layout/vList3#2"/>
    <dgm:cxn modelId="{F294D1CF-3430-4450-AE49-05DF8BD0917F}" type="presParOf" srcId="{00396B6A-CE02-42A4-9D6C-2B288D50E0C5}" destId="{BF8AD4B1-8CE5-4076-82DC-1DDFDD34E4C0}" srcOrd="0" destOrd="0" presId="urn:microsoft.com/office/officeart/2005/8/layout/vList3#2"/>
    <dgm:cxn modelId="{3B79333D-0349-4E9E-BF1E-E4EFE8FEACDA}" type="presParOf" srcId="{00396B6A-CE02-42A4-9D6C-2B288D50E0C5}" destId="{F39AA68A-8BC4-47D5-A282-8E0B15C4187D}" srcOrd="1" destOrd="0" presId="urn:microsoft.com/office/officeart/2005/8/layout/vList3#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0F764-3604-2B4D-BEA8-E041A4A85E49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FCDFE07-3CAB-A449-A8F5-813069C8175A}">
      <dgm:prSet phldrT="[Text]" custT="1"/>
      <dgm:spPr/>
      <dgm:t>
        <a:bodyPr/>
        <a:lstStyle/>
        <a:p>
          <a:pPr rtl="0"/>
          <a:r>
            <a:rPr lang="ru-RU" sz="2800" b="1" dirty="0">
              <a:latin typeface="Arial" panose="020B0604020202020204" pitchFamily="34" charset="0"/>
              <a:cs typeface="Arial" panose="020B0604020202020204" pitchFamily="34" charset="0"/>
            </a:rPr>
            <a:t>Почему ПРЕСТОРУСЬ?</a:t>
          </a:r>
          <a:endParaRPr lang="en-GB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140B6-0B0F-DB42-8A80-D357B5897164}" type="parTrans" cxnId="{8510005B-4988-6D49-94BD-1F28BE6FB07A}">
      <dgm:prSet/>
      <dgm:spPr/>
      <dgm:t>
        <a:bodyPr/>
        <a:lstStyle/>
        <a:p>
          <a:endParaRPr lang="en-GB"/>
        </a:p>
      </dgm:t>
    </dgm:pt>
    <dgm:pt modelId="{07AC998C-119B-1C49-A2EC-0CB661D87A8F}" type="sibTrans" cxnId="{8510005B-4988-6D49-94BD-1F28BE6FB07A}">
      <dgm:prSet/>
      <dgm:spPr/>
      <dgm:t>
        <a:bodyPr/>
        <a:lstStyle/>
        <a:p>
          <a:endParaRPr lang="en-GB"/>
        </a:p>
      </dgm:t>
    </dgm:pt>
    <dgm:pt modelId="{F7EDA031-9A0E-4A42-B9A5-9D85EF8AEE01}">
      <dgm:prSet phldrT="[Text]" custT="1"/>
      <dgm:spPr/>
      <dgm:t>
        <a:bodyPr/>
        <a:lstStyle/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Индивидуальный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подход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каждому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проекту 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0F4D3A-CAAB-6041-80DF-26B4111F04D3}" type="parTrans" cxnId="{89D35760-43F4-6349-9F54-C0EBC47C10FE}">
      <dgm:prSet/>
      <dgm:spPr/>
      <dgm:t>
        <a:bodyPr/>
        <a:lstStyle/>
        <a:p>
          <a:endParaRPr lang="en-GB"/>
        </a:p>
      </dgm:t>
    </dgm:pt>
    <dgm:pt modelId="{602881F7-BBEB-0E47-B027-362DDDD46C0F}" type="sibTrans" cxnId="{89D35760-43F4-6349-9F54-C0EBC47C10FE}">
      <dgm:prSet/>
      <dgm:spPr/>
      <dgm:t>
        <a:bodyPr/>
        <a:lstStyle/>
        <a:p>
          <a:endParaRPr lang="en-GB"/>
        </a:p>
      </dgm:t>
    </dgm:pt>
    <dgm:pt modelId="{36963C51-61ED-D94F-93FE-888BDBDED256}">
      <dgm:prSet phldrT="[Text]" custT="1"/>
      <dgm:spPr/>
      <dgm:t>
        <a:bodyPr/>
        <a:lstStyle/>
        <a:p>
          <a:pPr rtl="0">
            <a:lnSpc>
              <a:spcPct val="125000"/>
            </a:lnSpc>
            <a:spcAft>
              <a:spcPts val="0"/>
            </a:spcAft>
          </a:pPr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Отечественное, </a:t>
          </a:r>
        </a:p>
        <a:p>
          <a:pPr rtl="0">
            <a:lnSpc>
              <a:spcPct val="125000"/>
            </a:lnSpc>
            <a:spcAft>
              <a:spcPts val="0"/>
            </a:spcAft>
          </a:pPr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местное </a:t>
          </a:r>
        </a:p>
        <a:p>
          <a:pPr rtl="0">
            <a:lnSpc>
              <a:spcPct val="125000"/>
            </a:lnSpc>
            <a:spcAft>
              <a:spcPts val="0"/>
            </a:spcAft>
          </a:pPr>
          <a:r>
            <a:rPr lang="ru-RU" sz="1800" dirty="0">
              <a:latin typeface="Arial" panose="020B0604020202020204" pitchFamily="34" charset="0"/>
              <a:cs typeface="Arial" panose="020B0604020202020204" pitchFamily="34" charset="0"/>
            </a:rPr>
            <a:t>производство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58DCFE-338E-B844-9C99-0D8F8497494A}" type="parTrans" cxnId="{BD4B6DB4-58C8-A74B-94E1-F4AF4129EE21}">
      <dgm:prSet/>
      <dgm:spPr/>
      <dgm:t>
        <a:bodyPr/>
        <a:lstStyle/>
        <a:p>
          <a:endParaRPr lang="en-GB"/>
        </a:p>
      </dgm:t>
    </dgm:pt>
    <dgm:pt modelId="{638798B7-C911-8941-BF6F-1B6A9A08B550}" type="sibTrans" cxnId="{BD4B6DB4-58C8-A74B-94E1-F4AF4129EE21}">
      <dgm:prSet/>
      <dgm:spPr/>
      <dgm:t>
        <a:bodyPr/>
        <a:lstStyle/>
        <a:p>
          <a:endParaRPr lang="en-GB"/>
        </a:p>
      </dgm:t>
    </dgm:pt>
    <dgm:pt modelId="{E259C54B-FD86-0145-A140-67F7BDC49416}">
      <dgm:prSet phldrT="[Text]" custT="1"/>
      <dgm:spPr/>
      <dgm:t>
        <a:bodyPr/>
        <a:lstStyle/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Возможность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выпуска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продукции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под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требуемые</a:t>
          </a:r>
          <a:r>
            <a:rPr lang="uk-UA" sz="18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параметры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E9C856-09E6-9549-9276-27D0343FB3CA}" type="parTrans" cxnId="{93E82786-D54E-314C-8F55-691C9250A6B1}">
      <dgm:prSet/>
      <dgm:spPr/>
      <dgm:t>
        <a:bodyPr/>
        <a:lstStyle/>
        <a:p>
          <a:endParaRPr lang="en-GB"/>
        </a:p>
      </dgm:t>
    </dgm:pt>
    <dgm:pt modelId="{F46B9AB6-0B22-DB40-9115-C50F848B7440}" type="sibTrans" cxnId="{93E82786-D54E-314C-8F55-691C9250A6B1}">
      <dgm:prSet/>
      <dgm:spPr/>
      <dgm:t>
        <a:bodyPr/>
        <a:lstStyle/>
        <a:p>
          <a:endParaRPr lang="en-GB"/>
        </a:p>
      </dgm:t>
    </dgm:pt>
    <dgm:pt modelId="{B58B747B-7C22-2C48-BA74-BDB3288C6413}">
      <dgm:prSet phldrT="[Text]" custT="1"/>
      <dgm:spPr/>
      <dgm:t>
        <a:bodyPr/>
        <a:lstStyle/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Гибкая</a:t>
          </a:r>
          <a:endParaRPr lang="uk-UA" sz="1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ценовая</a:t>
          </a:r>
          <a:endParaRPr lang="uk-UA" sz="1800" b="0" i="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125000"/>
            </a:lnSpc>
            <a:spcAft>
              <a:spcPts val="0"/>
            </a:spcAft>
          </a:pPr>
          <a:r>
            <a:rPr lang="uk-UA" sz="1800" b="0" i="0" dirty="0" err="1">
              <a:latin typeface="Arial" panose="020B0604020202020204" pitchFamily="34" charset="0"/>
              <a:cs typeface="Arial" panose="020B0604020202020204" pitchFamily="34" charset="0"/>
            </a:rPr>
            <a:t>политика</a:t>
          </a:r>
          <a:endParaRPr lang="en-GB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F32398-7143-3E41-969F-7A0C7B8594E8}" type="parTrans" cxnId="{304946B5-F94A-3044-9FE3-8EFF38AE81C1}">
      <dgm:prSet/>
      <dgm:spPr/>
      <dgm:t>
        <a:bodyPr/>
        <a:lstStyle/>
        <a:p>
          <a:endParaRPr lang="en-GB"/>
        </a:p>
      </dgm:t>
    </dgm:pt>
    <dgm:pt modelId="{A8208CAF-8A20-BB4E-BD31-889C7D298F52}" type="sibTrans" cxnId="{304946B5-F94A-3044-9FE3-8EFF38AE81C1}">
      <dgm:prSet/>
      <dgm:spPr/>
      <dgm:t>
        <a:bodyPr/>
        <a:lstStyle/>
        <a:p>
          <a:endParaRPr lang="en-GB"/>
        </a:p>
      </dgm:t>
    </dgm:pt>
    <dgm:pt modelId="{6BA4F0BD-0540-CA47-A326-D0A014597071}" type="pres">
      <dgm:prSet presAssocID="{ACA0F764-3604-2B4D-BEA8-E041A4A85E49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AA9B62-1711-3F41-988F-F9864743C221}" type="pres">
      <dgm:prSet presAssocID="{ACA0F764-3604-2B4D-BEA8-E041A4A85E49}" presName="matrix" presStyleCnt="0"/>
      <dgm:spPr/>
    </dgm:pt>
    <dgm:pt modelId="{25ED9712-D0EA-9143-BEF5-DD5A1047D3C0}" type="pres">
      <dgm:prSet presAssocID="{ACA0F764-3604-2B4D-BEA8-E041A4A85E49}" presName="tile1" presStyleLbl="node1" presStyleIdx="0" presStyleCnt="4"/>
      <dgm:spPr/>
    </dgm:pt>
    <dgm:pt modelId="{BAA94A7D-BA38-1740-A875-3B92E238A5C8}" type="pres">
      <dgm:prSet presAssocID="{ACA0F764-3604-2B4D-BEA8-E041A4A85E4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12760E6-2710-5945-9D49-16352B8797AA}" type="pres">
      <dgm:prSet presAssocID="{ACA0F764-3604-2B4D-BEA8-E041A4A85E49}" presName="tile2" presStyleLbl="node1" presStyleIdx="1" presStyleCnt="4"/>
      <dgm:spPr/>
    </dgm:pt>
    <dgm:pt modelId="{B681A1A5-2DF2-C24F-B639-EDB5CD6F6A04}" type="pres">
      <dgm:prSet presAssocID="{ACA0F764-3604-2B4D-BEA8-E041A4A85E4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C7A5AF2-58A4-4041-AE49-A03664348C56}" type="pres">
      <dgm:prSet presAssocID="{ACA0F764-3604-2B4D-BEA8-E041A4A85E49}" presName="tile3" presStyleLbl="node1" presStyleIdx="2" presStyleCnt="4"/>
      <dgm:spPr/>
    </dgm:pt>
    <dgm:pt modelId="{70321297-570B-C643-8DF1-CBA8E8C6665E}" type="pres">
      <dgm:prSet presAssocID="{ACA0F764-3604-2B4D-BEA8-E041A4A85E4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D75CC3F-477F-744C-8437-B55C06898175}" type="pres">
      <dgm:prSet presAssocID="{ACA0F764-3604-2B4D-BEA8-E041A4A85E49}" presName="tile4" presStyleLbl="node1" presStyleIdx="3" presStyleCnt="4"/>
      <dgm:spPr/>
    </dgm:pt>
    <dgm:pt modelId="{524C62B1-83BF-DA4C-8C7A-ECC99D59C01E}" type="pres">
      <dgm:prSet presAssocID="{ACA0F764-3604-2B4D-BEA8-E041A4A85E4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06DC78D-AE16-4E47-8CF2-15C7B5BC417A}" type="pres">
      <dgm:prSet presAssocID="{ACA0F764-3604-2B4D-BEA8-E041A4A85E49}" presName="centerTile" presStyleLbl="fgShp" presStyleIdx="0" presStyleCnt="1" custScaleX="168502" custScaleY="119428">
        <dgm:presLayoutVars>
          <dgm:chMax val="0"/>
          <dgm:chPref val="0"/>
        </dgm:presLayoutVars>
      </dgm:prSet>
      <dgm:spPr/>
    </dgm:pt>
  </dgm:ptLst>
  <dgm:cxnLst>
    <dgm:cxn modelId="{E1BCA229-3F30-B143-8710-9D529D2EA002}" type="presOf" srcId="{AFCDFE07-3CAB-A449-A8F5-813069C8175A}" destId="{406DC78D-AE16-4E47-8CF2-15C7B5BC417A}" srcOrd="0" destOrd="0" presId="urn:microsoft.com/office/officeart/2005/8/layout/matrix1"/>
    <dgm:cxn modelId="{FD0B562B-F7A3-4149-802D-61B6DEB375FE}" type="presOf" srcId="{B58B747B-7C22-2C48-BA74-BDB3288C6413}" destId="{524C62B1-83BF-DA4C-8C7A-ECC99D59C01E}" srcOrd="1" destOrd="0" presId="urn:microsoft.com/office/officeart/2005/8/layout/matrix1"/>
    <dgm:cxn modelId="{DAD66E3B-27B6-C64C-8176-1B628487CC89}" type="presOf" srcId="{36963C51-61ED-D94F-93FE-888BDBDED256}" destId="{512760E6-2710-5945-9D49-16352B8797AA}" srcOrd="0" destOrd="0" presId="urn:microsoft.com/office/officeart/2005/8/layout/matrix1"/>
    <dgm:cxn modelId="{3EF3434F-44D1-AC45-A17F-322BE39D8110}" type="presOf" srcId="{F7EDA031-9A0E-4A42-B9A5-9D85EF8AEE01}" destId="{BAA94A7D-BA38-1740-A875-3B92E238A5C8}" srcOrd="1" destOrd="0" presId="urn:microsoft.com/office/officeart/2005/8/layout/matrix1"/>
    <dgm:cxn modelId="{8510005B-4988-6D49-94BD-1F28BE6FB07A}" srcId="{ACA0F764-3604-2B4D-BEA8-E041A4A85E49}" destId="{AFCDFE07-3CAB-A449-A8F5-813069C8175A}" srcOrd="0" destOrd="0" parTransId="{370140B6-0B0F-DB42-8A80-D357B5897164}" sibTransId="{07AC998C-119B-1C49-A2EC-0CB661D87A8F}"/>
    <dgm:cxn modelId="{89D35760-43F4-6349-9F54-C0EBC47C10FE}" srcId="{AFCDFE07-3CAB-A449-A8F5-813069C8175A}" destId="{F7EDA031-9A0E-4A42-B9A5-9D85EF8AEE01}" srcOrd="0" destOrd="0" parTransId="{5A0F4D3A-CAAB-6041-80DF-26B4111F04D3}" sibTransId="{602881F7-BBEB-0E47-B027-362DDDD46C0F}"/>
    <dgm:cxn modelId="{93E82786-D54E-314C-8F55-691C9250A6B1}" srcId="{AFCDFE07-3CAB-A449-A8F5-813069C8175A}" destId="{E259C54B-FD86-0145-A140-67F7BDC49416}" srcOrd="2" destOrd="0" parTransId="{77E9C856-09E6-9549-9276-27D0343FB3CA}" sibTransId="{F46B9AB6-0B22-DB40-9115-C50F848B7440}"/>
    <dgm:cxn modelId="{91F9C587-0A1F-3149-B3EC-63EF898D952A}" type="presOf" srcId="{E259C54B-FD86-0145-A140-67F7BDC49416}" destId="{2C7A5AF2-58A4-4041-AE49-A03664348C56}" srcOrd="0" destOrd="0" presId="urn:microsoft.com/office/officeart/2005/8/layout/matrix1"/>
    <dgm:cxn modelId="{CFE646A9-7F98-EF49-A1F7-12876DB213AC}" type="presOf" srcId="{36963C51-61ED-D94F-93FE-888BDBDED256}" destId="{B681A1A5-2DF2-C24F-B639-EDB5CD6F6A04}" srcOrd="1" destOrd="0" presId="urn:microsoft.com/office/officeart/2005/8/layout/matrix1"/>
    <dgm:cxn modelId="{BD4B6DB4-58C8-A74B-94E1-F4AF4129EE21}" srcId="{AFCDFE07-3CAB-A449-A8F5-813069C8175A}" destId="{36963C51-61ED-D94F-93FE-888BDBDED256}" srcOrd="1" destOrd="0" parTransId="{2A58DCFE-338E-B844-9C99-0D8F8497494A}" sibTransId="{638798B7-C911-8941-BF6F-1B6A9A08B550}"/>
    <dgm:cxn modelId="{304946B5-F94A-3044-9FE3-8EFF38AE81C1}" srcId="{AFCDFE07-3CAB-A449-A8F5-813069C8175A}" destId="{B58B747B-7C22-2C48-BA74-BDB3288C6413}" srcOrd="3" destOrd="0" parTransId="{5DF32398-7143-3E41-969F-7A0C7B8594E8}" sibTransId="{A8208CAF-8A20-BB4E-BD31-889C7D298F52}"/>
    <dgm:cxn modelId="{4940DEC1-34FD-2A49-9D6B-9F95C5B4F177}" type="presOf" srcId="{F7EDA031-9A0E-4A42-B9A5-9D85EF8AEE01}" destId="{25ED9712-D0EA-9143-BEF5-DD5A1047D3C0}" srcOrd="0" destOrd="0" presId="urn:microsoft.com/office/officeart/2005/8/layout/matrix1"/>
    <dgm:cxn modelId="{EC7A89C6-27AB-384F-BD0B-384263C33233}" type="presOf" srcId="{ACA0F764-3604-2B4D-BEA8-E041A4A85E49}" destId="{6BA4F0BD-0540-CA47-A326-D0A014597071}" srcOrd="0" destOrd="0" presId="urn:microsoft.com/office/officeart/2005/8/layout/matrix1"/>
    <dgm:cxn modelId="{0405EAD2-ACAD-3B42-B767-BC9C30C4D2B1}" type="presOf" srcId="{E259C54B-FD86-0145-A140-67F7BDC49416}" destId="{70321297-570B-C643-8DF1-CBA8E8C6665E}" srcOrd="1" destOrd="0" presId="urn:microsoft.com/office/officeart/2005/8/layout/matrix1"/>
    <dgm:cxn modelId="{B6A08CF5-ED30-2347-A00F-8F291F40D4E3}" type="presOf" srcId="{B58B747B-7C22-2C48-BA74-BDB3288C6413}" destId="{4D75CC3F-477F-744C-8437-B55C06898175}" srcOrd="0" destOrd="0" presId="urn:microsoft.com/office/officeart/2005/8/layout/matrix1"/>
    <dgm:cxn modelId="{4A7FA8C5-A7C3-564E-8267-F8F31ECB5E6A}" type="presParOf" srcId="{6BA4F0BD-0540-CA47-A326-D0A014597071}" destId="{8EAA9B62-1711-3F41-988F-F9864743C221}" srcOrd="0" destOrd="0" presId="urn:microsoft.com/office/officeart/2005/8/layout/matrix1"/>
    <dgm:cxn modelId="{A0844404-FA1A-DF4E-8BBC-10A42C188D2E}" type="presParOf" srcId="{8EAA9B62-1711-3F41-988F-F9864743C221}" destId="{25ED9712-D0EA-9143-BEF5-DD5A1047D3C0}" srcOrd="0" destOrd="0" presId="urn:microsoft.com/office/officeart/2005/8/layout/matrix1"/>
    <dgm:cxn modelId="{3F22EA87-AFA1-9347-922D-54678C098DA0}" type="presParOf" srcId="{8EAA9B62-1711-3F41-988F-F9864743C221}" destId="{BAA94A7D-BA38-1740-A875-3B92E238A5C8}" srcOrd="1" destOrd="0" presId="urn:microsoft.com/office/officeart/2005/8/layout/matrix1"/>
    <dgm:cxn modelId="{CD29DD47-23F7-CC4F-8632-2B0F90EEECAE}" type="presParOf" srcId="{8EAA9B62-1711-3F41-988F-F9864743C221}" destId="{512760E6-2710-5945-9D49-16352B8797AA}" srcOrd="2" destOrd="0" presId="urn:microsoft.com/office/officeart/2005/8/layout/matrix1"/>
    <dgm:cxn modelId="{33AD5F0E-B801-9A48-BB5C-E4ECB78D5611}" type="presParOf" srcId="{8EAA9B62-1711-3F41-988F-F9864743C221}" destId="{B681A1A5-2DF2-C24F-B639-EDB5CD6F6A04}" srcOrd="3" destOrd="0" presId="urn:microsoft.com/office/officeart/2005/8/layout/matrix1"/>
    <dgm:cxn modelId="{EFEA315D-2053-0144-A664-3B4208149353}" type="presParOf" srcId="{8EAA9B62-1711-3F41-988F-F9864743C221}" destId="{2C7A5AF2-58A4-4041-AE49-A03664348C56}" srcOrd="4" destOrd="0" presId="urn:microsoft.com/office/officeart/2005/8/layout/matrix1"/>
    <dgm:cxn modelId="{C99A6977-74D5-1F42-89A1-8A75B4EF56C1}" type="presParOf" srcId="{8EAA9B62-1711-3F41-988F-F9864743C221}" destId="{70321297-570B-C643-8DF1-CBA8E8C6665E}" srcOrd="5" destOrd="0" presId="urn:microsoft.com/office/officeart/2005/8/layout/matrix1"/>
    <dgm:cxn modelId="{899B8BAC-E9BA-3B4E-BEED-C0197437121F}" type="presParOf" srcId="{8EAA9B62-1711-3F41-988F-F9864743C221}" destId="{4D75CC3F-477F-744C-8437-B55C06898175}" srcOrd="6" destOrd="0" presId="urn:microsoft.com/office/officeart/2005/8/layout/matrix1"/>
    <dgm:cxn modelId="{6D1D7D37-5B77-CB45-906F-796A874353CC}" type="presParOf" srcId="{8EAA9B62-1711-3F41-988F-F9864743C221}" destId="{524C62B1-83BF-DA4C-8C7A-ECC99D59C01E}" srcOrd="7" destOrd="0" presId="urn:microsoft.com/office/officeart/2005/8/layout/matrix1"/>
    <dgm:cxn modelId="{96238545-5747-F645-B2FC-FF9C8BE2FDE3}" type="presParOf" srcId="{6BA4F0BD-0540-CA47-A326-D0A014597071}" destId="{406DC78D-AE16-4E47-8CF2-15C7B5BC417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73FC5-34A4-4FA1-9076-BE30E57F8055}">
      <dsp:nvSpPr>
        <dsp:cNvPr id="0" name=""/>
        <dsp:cNvSpPr/>
      </dsp:nvSpPr>
      <dsp:spPr>
        <a:xfrm rot="10800000">
          <a:off x="1058695" y="2173093"/>
          <a:ext cx="6718158" cy="84997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481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УМЕНЬШИТЬРАСХОД МАТЕРИАЛОВ</a:t>
          </a:r>
          <a:endParaRPr lang="ru-RU" sz="1800" b="1" u="none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1271188" y="2173093"/>
        <a:ext cx="6505665" cy="849973"/>
      </dsp:txXfrm>
    </dsp:sp>
    <dsp:sp modelId="{FD906719-F1D7-48F0-A359-E5A9B553C2F5}">
      <dsp:nvSpPr>
        <dsp:cNvPr id="0" name=""/>
        <dsp:cNvSpPr/>
      </dsp:nvSpPr>
      <dsp:spPr>
        <a:xfrm>
          <a:off x="764597" y="2173093"/>
          <a:ext cx="849973" cy="849973"/>
        </a:xfrm>
        <a:prstGeom prst="ellipse">
          <a:avLst/>
        </a:prstGeom>
        <a:blipFill dpi="0"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82F2C-9B5A-4229-85DE-D2D223FA904E}">
      <dsp:nvSpPr>
        <dsp:cNvPr id="0" name=""/>
        <dsp:cNvSpPr/>
      </dsp:nvSpPr>
      <dsp:spPr>
        <a:xfrm rot="10800000">
          <a:off x="1058695" y="4190588"/>
          <a:ext cx="6718158" cy="84997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481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ПОВЫСИТЬ НАДЕЖНОСТЬ И ПРОЧНОСТЬ КОНСТРУКЦИЙ</a:t>
          </a:r>
          <a:endParaRPr lang="ru-RU" sz="1800" b="1" u="none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1271188" y="4190588"/>
        <a:ext cx="6505665" cy="849973"/>
      </dsp:txXfrm>
    </dsp:sp>
    <dsp:sp modelId="{1BAFEE29-F198-4955-9A91-43A1478ECF26}">
      <dsp:nvSpPr>
        <dsp:cNvPr id="0" name=""/>
        <dsp:cNvSpPr/>
      </dsp:nvSpPr>
      <dsp:spPr>
        <a:xfrm>
          <a:off x="764597" y="4190588"/>
          <a:ext cx="849973" cy="8499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6085907-C364-40EC-8956-7A18C7BA5E26}">
      <dsp:nvSpPr>
        <dsp:cNvPr id="0" name=""/>
        <dsp:cNvSpPr/>
      </dsp:nvSpPr>
      <dsp:spPr>
        <a:xfrm rot="10800000">
          <a:off x="1058695" y="1174098"/>
          <a:ext cx="6718158" cy="84997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481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СОКРАТИТЬ СРОКИ СТРОИТЕЛЬСТВА</a:t>
          </a:r>
          <a:endParaRPr lang="ru-RU" sz="1800" b="1" u="none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1271188" y="1174098"/>
        <a:ext cx="6505665" cy="849973"/>
      </dsp:txXfrm>
    </dsp:sp>
    <dsp:sp modelId="{AFEB8714-72ED-4958-AD9E-5406F23A4C98}">
      <dsp:nvSpPr>
        <dsp:cNvPr id="0" name=""/>
        <dsp:cNvSpPr/>
      </dsp:nvSpPr>
      <dsp:spPr>
        <a:xfrm>
          <a:off x="764597" y="1174106"/>
          <a:ext cx="849973" cy="84997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4B18218-8E26-46A4-B48D-B0DEB5BC655C}">
      <dsp:nvSpPr>
        <dsp:cNvPr id="0" name=""/>
        <dsp:cNvSpPr/>
      </dsp:nvSpPr>
      <dsp:spPr>
        <a:xfrm rot="10800000">
          <a:off x="1049049" y="183655"/>
          <a:ext cx="6718158" cy="84997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481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СНИЗИТЬ ЗАТРАТЫ НА СТРОИТЕЛЬСТВО                        И ЭКСПЛУАТАЦИЮ</a:t>
          </a:r>
          <a:endParaRPr lang="ru-RU" sz="1800" b="1" u="none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1261542" y="183655"/>
        <a:ext cx="6505665" cy="849973"/>
      </dsp:txXfrm>
    </dsp:sp>
    <dsp:sp modelId="{B81E4031-34E2-4C6D-A5F8-B4541A29D9E2}">
      <dsp:nvSpPr>
        <dsp:cNvPr id="0" name=""/>
        <dsp:cNvSpPr/>
      </dsp:nvSpPr>
      <dsp:spPr>
        <a:xfrm>
          <a:off x="764597" y="183655"/>
          <a:ext cx="849973" cy="84997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39AA68A-8BC4-47D5-A282-8E0B15C4187D}">
      <dsp:nvSpPr>
        <dsp:cNvPr id="0" name=""/>
        <dsp:cNvSpPr/>
      </dsp:nvSpPr>
      <dsp:spPr>
        <a:xfrm rot="10800000">
          <a:off x="1058695" y="3173928"/>
          <a:ext cx="6718158" cy="849973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7481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70C0"/>
              </a:solidFill>
              <a:latin typeface="Arial" pitchFamily="34" charset="0"/>
              <a:cs typeface="Arial" pitchFamily="34" charset="0"/>
            </a:rPr>
            <a:t>СНИЗИТЬ СТОИМОСТЬ КОНСТРУКЦИЙ       БЛАГОДАРЯ ИННОВАЦИОННЫМ РЕШЕНИЯМ</a:t>
          </a:r>
          <a:endParaRPr lang="ru-RU" sz="1800" b="1" u="none" kern="1200" dirty="0">
            <a:solidFill>
              <a:srgbClr val="0070C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1271188" y="3173928"/>
        <a:ext cx="6505665" cy="849973"/>
      </dsp:txXfrm>
    </dsp:sp>
    <dsp:sp modelId="{BF8AD4B1-8CE5-4076-82DC-1DDFDD34E4C0}">
      <dsp:nvSpPr>
        <dsp:cNvPr id="0" name=""/>
        <dsp:cNvSpPr/>
      </dsp:nvSpPr>
      <dsp:spPr>
        <a:xfrm>
          <a:off x="764597" y="3173928"/>
          <a:ext cx="849973" cy="84997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D9712-D0EA-9143-BEF5-DD5A1047D3C0}">
      <dsp:nvSpPr>
        <dsp:cNvPr id="0" name=""/>
        <dsp:cNvSpPr/>
      </dsp:nvSpPr>
      <dsp:spPr>
        <a:xfrm rot="16200000">
          <a:off x="657295" y="-657295"/>
          <a:ext cx="2411393" cy="372598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Индивидуальный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подход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к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каждому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проекту 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3725984" cy="1808545"/>
      </dsp:txXfrm>
    </dsp:sp>
    <dsp:sp modelId="{512760E6-2710-5945-9D49-16352B8797AA}">
      <dsp:nvSpPr>
        <dsp:cNvPr id="0" name=""/>
        <dsp:cNvSpPr/>
      </dsp:nvSpPr>
      <dsp:spPr>
        <a:xfrm>
          <a:off x="3725984" y="0"/>
          <a:ext cx="3725984" cy="241139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Отечественное, </a:t>
          </a:r>
        </a:p>
        <a:p>
          <a:pPr marL="0" lvl="0" indent="0" algn="ctr" defTabSz="800100" rtl="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местное </a:t>
          </a:r>
        </a:p>
        <a:p>
          <a:pPr marL="0" lvl="0" indent="0" algn="ctr" defTabSz="800100" rtl="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latin typeface="Arial" panose="020B0604020202020204" pitchFamily="34" charset="0"/>
              <a:cs typeface="Arial" panose="020B0604020202020204" pitchFamily="34" charset="0"/>
            </a:rPr>
            <a:t>производство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5984" y="0"/>
        <a:ext cx="3725984" cy="1808545"/>
      </dsp:txXfrm>
    </dsp:sp>
    <dsp:sp modelId="{2C7A5AF2-58A4-4041-AE49-A03664348C56}">
      <dsp:nvSpPr>
        <dsp:cNvPr id="0" name=""/>
        <dsp:cNvSpPr/>
      </dsp:nvSpPr>
      <dsp:spPr>
        <a:xfrm rot="10800000">
          <a:off x="0" y="2411393"/>
          <a:ext cx="3725984" cy="241139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Возможность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выпуска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продукции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под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 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требуемые</a:t>
          </a:r>
          <a:r>
            <a:rPr lang="uk-UA" sz="1800" b="0" i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параметры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014241"/>
        <a:ext cx="3725984" cy="1808545"/>
      </dsp:txXfrm>
    </dsp:sp>
    <dsp:sp modelId="{4D75CC3F-477F-744C-8437-B55C06898175}">
      <dsp:nvSpPr>
        <dsp:cNvPr id="0" name=""/>
        <dsp:cNvSpPr/>
      </dsp:nvSpPr>
      <dsp:spPr>
        <a:xfrm rot="5400000">
          <a:off x="4383280" y="1754098"/>
          <a:ext cx="2411393" cy="3725984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Гибкая</a:t>
          </a:r>
          <a:endParaRPr lang="uk-UA" sz="1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ценовая</a:t>
          </a:r>
          <a:endParaRPr lang="uk-UA" sz="180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00100">
            <a:lnSpc>
              <a:spcPct val="125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политика</a:t>
          </a:r>
          <a:endParaRPr lang="en-GB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25985" y="3014241"/>
        <a:ext cx="3725984" cy="1808545"/>
      </dsp:txXfrm>
    </dsp:sp>
    <dsp:sp modelId="{406DC78D-AE16-4E47-8CF2-15C7B5BC417A}">
      <dsp:nvSpPr>
        <dsp:cNvPr id="0" name=""/>
        <dsp:cNvSpPr/>
      </dsp:nvSpPr>
      <dsp:spPr>
        <a:xfrm>
          <a:off x="1842476" y="1691423"/>
          <a:ext cx="3767015" cy="143993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Arial" panose="020B0604020202020204" pitchFamily="34" charset="0"/>
              <a:cs typeface="Arial" panose="020B0604020202020204" pitchFamily="34" charset="0"/>
            </a:rPr>
            <a:t>Почему ПРЕСТОРУСЬ?</a:t>
          </a:r>
          <a:endParaRPr lang="en-GB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2768" y="1761715"/>
        <a:ext cx="3626431" cy="12993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BD982-5798-4F93-86BF-E09460D23223}" type="datetimeFigureOut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7A41-0DBC-4A4A-A161-8E9141F4A2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30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60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6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тестовый комментарий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627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92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48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1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9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871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014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CA7A41-0DBC-4A4A-A161-8E9141F4A22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3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B421-7971-4473-AD3C-378C7C62DB71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9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F022-6F93-4603-947D-878FD1409F1B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90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57C1-A1C8-45F2-8D24-7D20E7578C7B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586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4B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A88C5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ru-RU" spc="-5"/>
              <a:t>Технология </a:t>
            </a:r>
            <a:r>
              <a:rPr lang="ru-RU" spc="-11"/>
              <a:t>совершенствования </a:t>
            </a:r>
            <a:r>
              <a:rPr lang="ru-RU" spc="-5"/>
              <a:t>трасс </a:t>
            </a:r>
            <a:r>
              <a:rPr lang="ru-RU" spc="-11"/>
              <a:t>движения </a:t>
            </a:r>
            <a:r>
              <a:rPr lang="ru-RU" spc="-5"/>
              <a:t>и </a:t>
            </a:r>
            <a:r>
              <a:rPr lang="ru-RU" spc="-11"/>
              <a:t>эксплуатации</a:t>
            </a:r>
            <a:r>
              <a:rPr lang="ru-RU" spc="191"/>
              <a:t> </a:t>
            </a:r>
            <a:r>
              <a:rPr lang="ru-RU" spc="-11"/>
              <a:t>СДО</a:t>
            </a:r>
            <a:endParaRPr lang="ru-RU" spc="-1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1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099">
              <a:spcBef>
                <a:spcPts val="5"/>
              </a:spcBef>
            </a:pPr>
            <a:fld id="{81D60167-4931-47E6-BA6A-407CBD079E47}" type="slidenum">
              <a:rPr lang="en-RU" smtClean="0"/>
              <a:pPr marL="38099">
                <a:spcBef>
                  <a:spcPts val="5"/>
                </a:spcBef>
              </a:pPr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1919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3227-5E92-4233-85D7-217709C785FE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40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CB78-4B15-4DDD-92DA-7BA4C9AFA07B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2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D40A0-CC4D-47E2-997F-7E4B86071E9F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28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D218-6CB5-4D95-A445-E42E5BD322F3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76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362CB-C835-4A52-A279-5ED861E5937C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62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4A96-7541-4024-B8F6-97821F8528CE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9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AA31-4147-4295-A25E-F04F2E1D86D9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26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3E8C-2E15-46CD-B111-3CA7504690F5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50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07C6-8144-4EC0-89A3-6CCB003D7690}" type="datetime1">
              <a:rPr lang="ru-RU" smtClean="0"/>
              <a:pPr/>
              <a:t>05.12.2023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A3A4-3D07-4323-90B5-373D6FD334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8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restorus.com/" TargetMode="External"/><Relationship Id="rId13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3.png"/><Relationship Id="rId15" Type="http://schemas.openxmlformats.org/officeDocument/2006/relationships/image" Target="../media/image67.svg"/><Relationship Id="rId10" Type="http://schemas.openxmlformats.org/officeDocument/2006/relationships/image" Target="../media/image62.gif"/><Relationship Id="rId4" Type="http://schemas.openxmlformats.org/officeDocument/2006/relationships/image" Target="../media/image58.png"/><Relationship Id="rId9" Type="http://schemas.openxmlformats.org/officeDocument/2006/relationships/image" Target="../media/image61.gif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254" y="-145372"/>
            <a:ext cx="12259253" cy="68856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032"/>
            <a:ext cx="12192001" cy="15285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090" y="190839"/>
            <a:ext cx="1101100" cy="114825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141873"/>
            <a:ext cx="12192000" cy="809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«ПРЕСТОРУСЬ»</a:t>
            </a:r>
            <a:endParaRPr lang="en-US" sz="5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996183"/>
            <a:ext cx="12192000" cy="327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ПРОИЗВОДИТЕЛЬ ИННОВАЦИОННЫХ </a:t>
            </a:r>
          </a:p>
          <a:p>
            <a:pPr algn="ctr"/>
            <a:r>
              <a:rPr lang="ru-RU" sz="16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ГЕОСИНТЕТИЧЕСКИХ МАТЕРИАЛОВ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346713" y="2204598"/>
            <a:ext cx="4849703" cy="2806996"/>
            <a:chOff x="7346713" y="2415663"/>
            <a:chExt cx="4849703" cy="2806996"/>
          </a:xfrm>
        </p:grpSpPr>
        <p:sp>
          <p:nvSpPr>
            <p:cNvPr id="21" name="Прямоугольник 20"/>
            <p:cNvSpPr/>
            <p:nvPr/>
          </p:nvSpPr>
          <p:spPr>
            <a:xfrm rot="16200000">
              <a:off x="5971768" y="3793184"/>
              <a:ext cx="2804420" cy="5452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7346713" y="2415663"/>
              <a:ext cx="4849703" cy="2806996"/>
              <a:chOff x="7356132" y="2389802"/>
              <a:chExt cx="4849703" cy="2806996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7730" y="2389802"/>
                <a:ext cx="4843689" cy="280699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Прямоугольник 28"/>
              <p:cNvSpPr/>
              <p:nvPr/>
            </p:nvSpPr>
            <p:spPr>
              <a:xfrm>
                <a:off x="7424497" y="2889240"/>
                <a:ext cx="4781338" cy="18047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ct val="0"/>
                  </a:spcBef>
                  <a:defRPr/>
                </a:pPr>
                <a:r>
                  <a:rPr lang="ru-RU" sz="3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ГЕОМЕМБРАНА</a:t>
                </a:r>
                <a:endParaRPr lang="en-US" sz="3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spcBef>
                    <a:spcPct val="0"/>
                  </a:spcBef>
                  <a:defRPr/>
                </a:pPr>
                <a:endPara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spcBef>
                    <a:spcPct val="0"/>
                  </a:spcBef>
                  <a:defRPr/>
                </a:pPr>
                <a:r>
                  <a:rPr lang="ru-RU" sz="3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О продукте </a:t>
                </a:r>
              </a:p>
              <a:p>
                <a:pPr lvl="0" algn="ctr">
                  <a:spcBef>
                    <a:spcPct val="0"/>
                  </a:spcBef>
                  <a:defRPr/>
                </a:pPr>
                <a:r>
                  <a:rPr lang="ru-RU" sz="32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и применении</a:t>
                </a:r>
                <a:endParaRPr lang="en-US" sz="32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 rot="16200000">
                <a:off x="5981187" y="3767323"/>
                <a:ext cx="2804420" cy="5452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F432E7E-10AD-7442-96C8-C266CC9D26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17202"/>
            <a:ext cx="12192001" cy="7407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Прямоугольник 34">
            <a:extLst>
              <a:ext uri="{FF2B5EF4-FFF2-40B4-BE49-F238E27FC236}">
                <a16:creationId xmlns:a16="http://schemas.microsoft.com/office/drawing/2014/main" id="{E2371767-25BF-674E-860B-07FC6B5F32D8}"/>
              </a:ext>
            </a:extLst>
          </p:cNvPr>
          <p:cNvSpPr/>
          <p:nvPr/>
        </p:nvSpPr>
        <p:spPr>
          <a:xfrm>
            <a:off x="860994" y="6164897"/>
            <a:ext cx="6009826" cy="64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>
              <a:spcAft>
                <a:spcPts val="600"/>
              </a:spcAft>
            </a:pPr>
            <a:r>
              <a:rPr lang="ru-RU" sz="1200" b="1" cap="all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Мы делаем устойчивым этот нестабильный мир</a:t>
            </a:r>
            <a:r>
              <a:rPr lang="ru-RU" sz="1000" i="1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</a:t>
            </a:r>
            <a:endParaRPr lang="en-US" sz="1000" i="1" dirty="0">
              <a:solidFill>
                <a:schemeClr val="bg1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000" i="1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Все права защищены  /   </a:t>
            </a:r>
            <a:r>
              <a:rPr lang="en-US" sz="1000" i="1" dirty="0" err="1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www.prestorus.com</a:t>
            </a:r>
            <a:endParaRPr lang="ru-RU" sz="1000" i="1" dirty="0">
              <a:solidFill>
                <a:schemeClr val="bg1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35">
            <a:extLst>
              <a:ext uri="{FF2B5EF4-FFF2-40B4-BE49-F238E27FC236}">
                <a16:creationId xmlns:a16="http://schemas.microsoft.com/office/drawing/2014/main" id="{E2681E40-A886-9A44-B896-6DD9D36F2D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028" y="6259566"/>
            <a:ext cx="610654" cy="4782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C692F0-A921-8043-BC21-702ED62AB6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97119" y="6224999"/>
            <a:ext cx="818724" cy="5473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6EDED58-AB1B-9244-BD90-D4DE98B9A42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344" y="6127118"/>
            <a:ext cx="743152" cy="7431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12CA150-24AB-CE47-B906-DCAAD5A1E0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814" y="6246666"/>
            <a:ext cx="472321" cy="504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A9082D-F6C7-CE73-BF85-13A94F0F75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50" y="6259718"/>
            <a:ext cx="786129" cy="4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ХРАНЕНИЕ И СБОР ВОДЫ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10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221673" y="1264680"/>
            <a:ext cx="5874327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Пруды для разведения рыб из </a:t>
            </a:r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геомембраны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75AC0057-9780-C218-E393-548078C3F49C}"/>
              </a:ext>
            </a:extLst>
          </p:cNvPr>
          <p:cNvSpPr/>
          <p:nvPr/>
        </p:nvSpPr>
        <p:spPr>
          <a:xfrm>
            <a:off x="386207" y="1695886"/>
            <a:ext cx="5709793" cy="243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прудов для разведения рыб весьма популярно.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Геомембрана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позволяет сделать пруд любого размера и формы.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Материал абсолютно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токсичен 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человека и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безопасен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 рыб, животных и растений.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Он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устойчив к воздействию окружающей среды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перепадам температур, ультрафиолету.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 службы 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пруда из </a:t>
            </a:r>
            <a:r>
              <a:rPr lang="ru-RU" sz="14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при правильной эксплуатации, составит 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50 лет</a:t>
            </a:r>
            <a:r>
              <a:rPr lang="ru-RU" sz="14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RU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28">
            <a:extLst>
              <a:ext uri="{FF2B5EF4-FFF2-40B4-BE49-F238E27FC236}">
                <a16:creationId xmlns:a16="http://schemas.microsoft.com/office/drawing/2014/main" id="{C76FBBD4-65AC-EB99-6A88-E0282602A191}"/>
              </a:ext>
            </a:extLst>
          </p:cNvPr>
          <p:cNvSpPr/>
          <p:nvPr/>
        </p:nvSpPr>
        <p:spPr>
          <a:xfrm>
            <a:off x="6684516" y="3441963"/>
            <a:ext cx="5121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Накопление и аккумулирование чистой воды для животных</a:t>
            </a:r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73FC9D5F-015E-C174-B5E9-730641E70694}"/>
              </a:ext>
            </a:extLst>
          </p:cNvPr>
          <p:cNvSpPr/>
          <p:nvPr/>
        </p:nvSpPr>
        <p:spPr>
          <a:xfrm>
            <a:off x="6294342" y="4054675"/>
            <a:ext cx="5874328" cy="229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7000"/>
              </a:lnSpc>
              <a:spcAft>
                <a:spcPts val="1800"/>
              </a:spcAft>
            </a:pP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полива, поения скота, а также других с/х целей создаются достаточно крупные водохранилища и каналы, с помощью которых осуществляется отвод воды на поля и фермы. При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использовании уплотненного грунта и глины для выстилки дна резервуара потери жидкости достигают огромных значений. Если же заменить их </a:t>
            </a:r>
            <a:r>
              <a:rPr lang="ru-RU" sz="15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геомембраной</a:t>
            </a: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оттока уменьшается на 40–50%. </a:t>
            </a: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существенно </a:t>
            </a:r>
            <a:r>
              <a:rPr lang="ru-RU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повышается чистота жидкости</a:t>
            </a:r>
            <a:r>
              <a:rPr lang="ru-RU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что особенно важно для животноводства</a:t>
            </a:r>
            <a:endParaRPr lang="en-RU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70DA80A2-9CC2-C3C3-3C9A-DCBD1F67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78" y="4243842"/>
            <a:ext cx="2341143" cy="1977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6891D5CB-DA32-ED7A-BA64-5860763B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372" y="1402505"/>
            <a:ext cx="2384700" cy="1794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Рисунок 10">
            <a:extLst>
              <a:ext uri="{FF2B5EF4-FFF2-40B4-BE49-F238E27FC236}">
                <a16:creationId xmlns:a16="http://schemas.microsoft.com/office/drawing/2014/main" id="{0BDA9D0D-D913-7F6A-FCD2-26AB1B16A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6370" y="1384496"/>
            <a:ext cx="1353536" cy="1812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2853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ХРАНЕНИЕ И СБОР ВОДЫ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11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4264207" y="1339476"/>
            <a:ext cx="7754089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Пожарный водоём</a:t>
            </a: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75AC0057-9780-C218-E393-548078C3F49C}"/>
              </a:ext>
            </a:extLst>
          </p:cNvPr>
          <p:cNvSpPr/>
          <p:nvPr/>
        </p:nvSpPr>
        <p:spPr>
          <a:xfrm>
            <a:off x="4849091" y="1770682"/>
            <a:ext cx="7118692" cy="1753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Одним из примеров искусственных водоемов в сельской местности является 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пожарный водоем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 крупных городах уже широко распространены самые современные средства и методы пожаротушения, однако за чертой города наличие пожарных водоемов все также актуально, т.к.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пожарную спецтехнику не всегда возможно быстро доставить в сёла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34289A-4335-80D7-80F4-1B5B1907F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9"/>
          <a:stretch/>
        </p:blipFill>
        <p:spPr bwMode="auto">
          <a:xfrm>
            <a:off x="745835" y="1339476"/>
            <a:ext cx="3626541" cy="2265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13">
            <a:extLst>
              <a:ext uri="{FF2B5EF4-FFF2-40B4-BE49-F238E27FC236}">
                <a16:creationId xmlns:a16="http://schemas.microsoft.com/office/drawing/2014/main" id="{ED127005-E76D-C9D3-9609-D385B919E1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66" b="13187"/>
          <a:stretch/>
        </p:blipFill>
        <p:spPr>
          <a:xfrm>
            <a:off x="745836" y="3832063"/>
            <a:ext cx="5724238" cy="2456463"/>
          </a:xfrm>
          <a:prstGeom prst="round2DiagRect">
            <a:avLst>
              <a:gd name="adj1" fmla="val 0"/>
              <a:gd name="adj2" fmla="val 18612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94AF0128-9A98-1ADC-C705-BA189780068F}"/>
              </a:ext>
            </a:extLst>
          </p:cNvPr>
          <p:cNvSpPr/>
          <p:nvPr/>
        </p:nvSpPr>
        <p:spPr>
          <a:xfrm>
            <a:off x="6913418" y="4203165"/>
            <a:ext cx="4866225" cy="1472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Поэтому, если в окрестностях нет естественного озера или пруда, которые можно использовать как пожарный водоем, имеет смысл построить искусственный. Для хранения воды в этом случае также используется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709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ПРОТИВОФИЛЬТРАЦИОННОГО ЭКРАНА В ОТСТОЙНИКАХ ПРИ ЖИВОТНОВОДЧЕСКИХ ФЕРМАХ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id="{0ED8CF17-1380-2034-31B0-25BF133A873A}"/>
              </a:ext>
            </a:extLst>
          </p:cNvPr>
          <p:cNvSpPr/>
          <p:nvPr/>
        </p:nvSpPr>
        <p:spPr>
          <a:xfrm>
            <a:off x="817418" y="1432583"/>
            <a:ext cx="5015346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РФ уже на протяжении многих лет для 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гидроизоляции лагун 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применяются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толщиной не менее 1,5 мм. </a:t>
            </a:r>
          </a:p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обладают достаточной прочностью и устойчивостью к условиям среды: температуре, ультрафиолету и воздействию хранящегося содержимого (навоза, помёта и т.п.). </a:t>
            </a: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-28157" y="3868694"/>
            <a:ext cx="7754089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Гидроизоляция силосной ямы </a:t>
            </a:r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геомембраной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75AC0057-9780-C218-E393-548078C3F49C}"/>
              </a:ext>
            </a:extLst>
          </p:cNvPr>
          <p:cNvSpPr/>
          <p:nvPr/>
        </p:nvSpPr>
        <p:spPr>
          <a:xfrm>
            <a:off x="386207" y="4299900"/>
            <a:ext cx="728921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Силосные ямы (траншеи) являются наиболее дешёвым сооружением для хранения силоса и сенажа. Основной проблемой таких объектов является подмывание их грунтовыми и талыми водами.</a:t>
            </a:r>
            <a:endParaRPr lang="en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Гидроизоляция силосной ямы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геомембраной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делает её стены полностью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герметичными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защищая корм и само сооружения от вымывания водой. Что в свою очередь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увеличивает срок службы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сооружения и 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уменьшает затраты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ремонтные работы.</a:t>
            </a:r>
            <a:endParaRPr lang="en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Рисунок 11">
            <a:extLst>
              <a:ext uri="{FF2B5EF4-FFF2-40B4-BE49-F238E27FC236}">
                <a16:creationId xmlns:a16="http://schemas.microsoft.com/office/drawing/2014/main" id="{2881EE3C-50C7-30E8-9B6D-7602E052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98" y="4060606"/>
            <a:ext cx="3953885" cy="20646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CD0102CF-779C-50B9-7E62-8E6B36B55086}"/>
              </a:ext>
            </a:extLst>
          </p:cNvPr>
          <p:cNvSpPr/>
          <p:nvPr/>
        </p:nvSpPr>
        <p:spPr>
          <a:xfrm>
            <a:off x="6359238" y="1665867"/>
            <a:ext cx="5088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Широкое распространение лагун с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геомембранным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покрытием на свинокомплексах и комплексах КРС обусловлено их сравнительно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низкой ценой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оперативностью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возможностью монтажа в любое время года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188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ПРОТИВОФИЛЬТРАЦИОННОГО ЭКРАНА В ОТСТОЙНИКАХ ПРИ ЖИВОТНОВОДЧЕСКИХ ФЕРМАХ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13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1260838" y="1777474"/>
            <a:ext cx="9670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Геомембрана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строительстве </a:t>
            </a:r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помётохранилищ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/ навозохранилищ</a:t>
            </a: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75AC0057-9780-C218-E393-548078C3F49C}"/>
              </a:ext>
            </a:extLst>
          </p:cNvPr>
          <p:cNvSpPr/>
          <p:nvPr/>
        </p:nvSpPr>
        <p:spPr>
          <a:xfrm>
            <a:off x="4893755" y="2379761"/>
            <a:ext cx="677543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Серьезнейшей экологической проблемой в Российской Федерации является проблема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предотвращения накопления отходов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птицеводства и животноводства. Эта проблема может быть успешно решена только в том случае, если будет разработан эффективный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способ массовой переработки помета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товарную продукцию и, прежде всего, в удобрения.</a:t>
            </a:r>
          </a:p>
          <a:p>
            <a:pPr>
              <a:spcAft>
                <a:spcPts val="6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Исходя из опыта развитых стран,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открытые хранилища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помёта и навоза из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являются наилучшим решением для хранения и компостирования с получением из него органических удобрений для растениеводческих хозяйств.</a:t>
            </a:r>
          </a:p>
          <a:p>
            <a:pPr>
              <a:spcAft>
                <a:spcPts val="600"/>
              </a:spcAft>
            </a:pP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Геомембрана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обеспечивает герметичную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защиту грунта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долгий период службы 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сооружения в агрессивной среде складируемого помёта и навоза.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78213D-98A9-4CC2-275D-B692DC148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64" y="2725365"/>
            <a:ext cx="3719091" cy="2783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23865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ПОЛИГОНЫ ДЛЯ ТВЕРДЫХ БЫТОВЫХ ОТХОДОВ (ТБО)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14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id="{0ED8CF17-1380-2034-31B0-25BF133A873A}"/>
              </a:ext>
            </a:extLst>
          </p:cNvPr>
          <p:cNvSpPr/>
          <p:nvPr/>
        </p:nvSpPr>
        <p:spPr>
          <a:xfrm>
            <a:off x="387927" y="1432583"/>
            <a:ext cx="5943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ведении любого хозяйства всегда образуются твердые бытовые отходы, т.е. мусор. Для хранения, сортировки, переработки используются специальные полигоны, называемые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ТБО полигонами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Если почву этих полигонов не защищать специальными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противофильтра-ционными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экранами, то неизбежно проникновение токсичных отходов в почву. После этого почва на территории, занятой полигоном ТБО, становится непригодной для выращивания каких-либо культур. </a:t>
            </a:r>
          </a:p>
        </p:txBody>
      </p:sp>
      <p:sp>
        <p:nvSpPr>
          <p:cNvPr id="11" name="Прямоугольник 15">
            <a:extLst>
              <a:ext uri="{FF2B5EF4-FFF2-40B4-BE49-F238E27FC236}">
                <a16:creationId xmlns:a16="http://schemas.microsoft.com/office/drawing/2014/main" id="{CD0102CF-779C-50B9-7E62-8E6B36B55086}"/>
              </a:ext>
            </a:extLst>
          </p:cNvPr>
          <p:cNvSpPr/>
          <p:nvPr/>
        </p:nvSpPr>
        <p:spPr>
          <a:xfrm>
            <a:off x="6511639" y="2375212"/>
            <a:ext cx="52544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Также на ТБО полигонах используют гидроизоляционную </a:t>
            </a:r>
            <a:r>
              <a:rPr lang="ru-RU" sz="1600" b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геомембрану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которой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накрывают отходы сверху</a:t>
            </a:r>
            <a:r>
              <a:rPr lang="ru-RU" sz="1600" b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для предотвращения попадания в отходы влаги в виде осадков.</a:t>
            </a:r>
            <a:endParaRPr lang="en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12">
            <a:extLst>
              <a:ext uri="{FF2B5EF4-FFF2-40B4-BE49-F238E27FC236}">
                <a16:creationId xmlns:a16="http://schemas.microsoft.com/office/drawing/2014/main" id="{9285F7A9-9BDE-E538-B91B-DE9474D3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81" y="4235511"/>
            <a:ext cx="5000891" cy="1843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9465CFC1-16BA-F113-03AD-15082079D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139" y="3803041"/>
            <a:ext cx="3161411" cy="233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15">
            <a:extLst>
              <a:ext uri="{FF2B5EF4-FFF2-40B4-BE49-F238E27FC236}">
                <a16:creationId xmlns:a16="http://schemas.microsoft.com/office/drawing/2014/main" id="{FD03C772-43FC-AC32-7F04-9819B84A8DF8}"/>
              </a:ext>
            </a:extLst>
          </p:cNvPr>
          <p:cNvSpPr/>
          <p:nvPr/>
        </p:nvSpPr>
        <p:spPr>
          <a:xfrm>
            <a:off x="6511639" y="1510964"/>
            <a:ext cx="5254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Чтобы </a:t>
            </a:r>
            <a:r>
              <a:rPr lang="ru-R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предотвратить загрязнение 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почвы, используют защитные слои-экраны, и в частности, </a:t>
            </a:r>
            <a:r>
              <a:rPr lang="ru-RU" sz="1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геомембрану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RU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1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8EA453-C385-3863-02BB-EADBB2335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794" y="1151398"/>
            <a:ext cx="4915918" cy="5348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24876-CCB8-5C82-7B88-73CD436C4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901" y="1151398"/>
            <a:ext cx="4076307" cy="5348026"/>
          </a:xfrm>
          <a:prstGeom prst="rect">
            <a:avLst/>
          </a:prstGeom>
        </p:spPr>
      </p:pic>
      <p:sp>
        <p:nvSpPr>
          <p:cNvPr id="9" name="Номер слайда 13">
            <a:extLst>
              <a:ext uri="{FF2B5EF4-FFF2-40B4-BE49-F238E27FC236}">
                <a16:creationId xmlns:a16="http://schemas.microsoft.com/office/drawing/2014/main" id="{342BA4B3-B62A-DE8E-B556-EED4A2ACBE78}"/>
              </a:ext>
            </a:extLst>
          </p:cNvPr>
          <p:cNvSpPr txBox="1">
            <a:spLocks/>
          </p:cNvSpPr>
          <p:nvPr/>
        </p:nvSpPr>
        <p:spPr>
          <a:xfrm>
            <a:off x="10711113" y="6499424"/>
            <a:ext cx="1263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C287389F-3966-1A6E-689F-730377D902B1}"/>
              </a:ext>
            </a:extLst>
          </p:cNvPr>
          <p:cNvSpPr/>
          <p:nvPr/>
        </p:nvSpPr>
        <p:spPr>
          <a:xfrm>
            <a:off x="1666875" y="0"/>
            <a:ext cx="10521115" cy="111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83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3">
            <a:extLst>
              <a:ext uri="{FF2B5EF4-FFF2-40B4-BE49-F238E27FC236}">
                <a16:creationId xmlns:a16="http://schemas.microsoft.com/office/drawing/2014/main" id="{342BA4B3-B62A-DE8E-B556-EED4A2ACBE78}"/>
              </a:ext>
            </a:extLst>
          </p:cNvPr>
          <p:cNvSpPr txBox="1">
            <a:spLocks/>
          </p:cNvSpPr>
          <p:nvPr/>
        </p:nvSpPr>
        <p:spPr>
          <a:xfrm>
            <a:off x="10711113" y="6499424"/>
            <a:ext cx="1263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C287389F-3966-1A6E-689F-730377D902B1}"/>
              </a:ext>
            </a:extLst>
          </p:cNvPr>
          <p:cNvSpPr/>
          <p:nvPr/>
        </p:nvSpPr>
        <p:spPr>
          <a:xfrm>
            <a:off x="1666875" y="0"/>
            <a:ext cx="10521115" cy="111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850A-0A62-03C2-8D61-A5466F6CD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901" y="1119754"/>
            <a:ext cx="3995066" cy="5379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C89774-E8DC-17B4-176C-F95537DA4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/>
        </p:blipFill>
        <p:spPr>
          <a:xfrm>
            <a:off x="6367872" y="1151398"/>
            <a:ext cx="4195908" cy="516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53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3">
            <a:extLst>
              <a:ext uri="{FF2B5EF4-FFF2-40B4-BE49-F238E27FC236}">
                <a16:creationId xmlns:a16="http://schemas.microsoft.com/office/drawing/2014/main" id="{342BA4B3-B62A-DE8E-B556-EED4A2ACBE78}"/>
              </a:ext>
            </a:extLst>
          </p:cNvPr>
          <p:cNvSpPr txBox="1">
            <a:spLocks/>
          </p:cNvSpPr>
          <p:nvPr/>
        </p:nvSpPr>
        <p:spPr>
          <a:xfrm>
            <a:off x="10711113" y="6499424"/>
            <a:ext cx="1263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C287389F-3966-1A6E-689F-730377D902B1}"/>
              </a:ext>
            </a:extLst>
          </p:cNvPr>
          <p:cNvSpPr/>
          <p:nvPr/>
        </p:nvSpPr>
        <p:spPr>
          <a:xfrm>
            <a:off x="1666875" y="0"/>
            <a:ext cx="10521115" cy="111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3B72B-33EF-4B0C-9088-29E6D8263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9" y="1119754"/>
            <a:ext cx="3997332" cy="53796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11227-128B-938E-69B7-6F429FF30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6" t="7791" r="10686" b="10885"/>
          <a:stretch/>
        </p:blipFill>
        <p:spPr>
          <a:xfrm>
            <a:off x="5916286" y="1228299"/>
            <a:ext cx="4608839" cy="521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8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13">
            <a:extLst>
              <a:ext uri="{FF2B5EF4-FFF2-40B4-BE49-F238E27FC236}">
                <a16:creationId xmlns:a16="http://schemas.microsoft.com/office/drawing/2014/main" id="{342BA4B3-B62A-DE8E-B556-EED4A2ACBE78}"/>
              </a:ext>
            </a:extLst>
          </p:cNvPr>
          <p:cNvSpPr txBox="1">
            <a:spLocks/>
          </p:cNvSpPr>
          <p:nvPr/>
        </p:nvSpPr>
        <p:spPr>
          <a:xfrm>
            <a:off x="10711113" y="6499424"/>
            <a:ext cx="1263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C287389F-3966-1A6E-689F-730377D902B1}"/>
              </a:ext>
            </a:extLst>
          </p:cNvPr>
          <p:cNvSpPr/>
          <p:nvPr/>
        </p:nvSpPr>
        <p:spPr>
          <a:xfrm>
            <a:off x="1666875" y="0"/>
            <a:ext cx="10521115" cy="111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F896B-29EB-CECE-17FD-01FBF2F34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27" y="1119754"/>
            <a:ext cx="4014811" cy="5379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3B7745-B93F-BDD8-9CA5-E34980870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7" b="11340"/>
          <a:stretch/>
        </p:blipFill>
        <p:spPr>
          <a:xfrm>
            <a:off x="6483020" y="1228299"/>
            <a:ext cx="4187149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94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AE0B2A-9850-299D-DDEE-9FB1D00E6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387" y="1136650"/>
            <a:ext cx="4202968" cy="5362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E7076-9A1C-5E50-1B45-23B2827CA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875" y="1136650"/>
            <a:ext cx="4209205" cy="5362774"/>
          </a:xfrm>
          <a:prstGeom prst="rect">
            <a:avLst/>
          </a:prstGeom>
        </p:spPr>
      </p:pic>
      <p:sp>
        <p:nvSpPr>
          <p:cNvPr id="9" name="Номер слайда 13">
            <a:extLst>
              <a:ext uri="{FF2B5EF4-FFF2-40B4-BE49-F238E27FC236}">
                <a16:creationId xmlns:a16="http://schemas.microsoft.com/office/drawing/2014/main" id="{342BA4B3-B62A-DE8E-B556-EED4A2ACBE78}"/>
              </a:ext>
            </a:extLst>
          </p:cNvPr>
          <p:cNvSpPr txBox="1">
            <a:spLocks/>
          </p:cNvSpPr>
          <p:nvPr/>
        </p:nvSpPr>
        <p:spPr>
          <a:xfrm>
            <a:off x="10711113" y="6499424"/>
            <a:ext cx="1263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C287389F-3966-1A6E-689F-730377D902B1}"/>
              </a:ext>
            </a:extLst>
          </p:cNvPr>
          <p:cNvSpPr/>
          <p:nvPr/>
        </p:nvSpPr>
        <p:spPr>
          <a:xfrm>
            <a:off x="1666875" y="0"/>
            <a:ext cx="10521115" cy="1119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ОПЫТ ПРИМЕНЕНИЯ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30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638795" y="0"/>
            <a:ext cx="10549195" cy="1120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КОМПАНИИ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690198" y="6507675"/>
            <a:ext cx="1263317" cy="350325"/>
          </a:xfrm>
        </p:spPr>
        <p:txBody>
          <a:bodyPr/>
          <a:lstStyle/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167808"/>
            <a:ext cx="12192000" cy="352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" r="-1"/>
          <a:stretch/>
        </p:blipFill>
        <p:spPr>
          <a:xfrm>
            <a:off x="340242" y="1498036"/>
            <a:ext cx="5743374" cy="46483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94066" y="1479865"/>
            <a:ext cx="5763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 последние 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лет мы прошли сложный путь от строительства, проектирования, дистрибуции до, наконец, собственного производства. Наши клиенты и партнеры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крупнейшие российские и международные компании.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1774" y="5327165"/>
            <a:ext cx="571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«ПРЕСТОРУСЬ»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принимала участие в строительстве тысяч километров дорог и сотен объектов по всему миру и имеет множество положительных рекомендаций.</a:t>
            </a:r>
          </a:p>
        </p:txBody>
      </p:sp>
      <p:pic>
        <p:nvPicPr>
          <p:cNvPr id="33" name="Picture 4" descr="https://tradernet.ru/data/blogs/users/800874/1539078991_1.png">
            <a:extLst>
              <a:ext uri="{FF2B5EF4-FFF2-40B4-BE49-F238E27FC236}">
                <a16:creationId xmlns:a16="http://schemas.microsoft.com/office/drawing/2014/main" id="{31681173-78C8-7C45-9E85-78E46A179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5389" y="2795456"/>
            <a:ext cx="2148969" cy="56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25">
            <a:extLst>
              <a:ext uri="{FF2B5EF4-FFF2-40B4-BE49-F238E27FC236}">
                <a16:creationId xmlns:a16="http://schemas.microsoft.com/office/drawing/2014/main" id="{1E706480-E8A8-3042-871D-F6439E885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286" y="2766292"/>
            <a:ext cx="1307105" cy="639744"/>
          </a:xfrm>
          <a:prstGeom prst="rect">
            <a:avLst/>
          </a:prstGeom>
        </p:spPr>
      </p:pic>
      <p:pic>
        <p:nvPicPr>
          <p:cNvPr id="35" name="Picture 8" descr="https://e-inj.ru/upload/iblock/a2d/a2ddf127393db4380ee610d7b9e31e66.jpg">
            <a:extLst>
              <a:ext uri="{FF2B5EF4-FFF2-40B4-BE49-F238E27FC236}">
                <a16:creationId xmlns:a16="http://schemas.microsoft.com/office/drawing/2014/main" id="{A6883E44-A7DF-FC4A-9DAA-A5201627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2921" y="2635866"/>
            <a:ext cx="1298837" cy="8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NOVATEK">
            <a:extLst>
              <a:ext uri="{FF2B5EF4-FFF2-40B4-BE49-F238E27FC236}">
                <a16:creationId xmlns:a16="http://schemas.microsoft.com/office/drawing/2014/main" id="{1E3E56B7-6C85-A240-8262-4E06E4AC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9926" y="3663653"/>
            <a:ext cx="1800544" cy="52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ahouse.ru/upload/medialibrary/266/266acd4e1d50ec86750e5d5e7537b604.jpg">
            <a:extLst>
              <a:ext uri="{FF2B5EF4-FFF2-40B4-BE49-F238E27FC236}">
                <a16:creationId xmlns:a16="http://schemas.microsoft.com/office/drawing/2014/main" id="{FB49DF56-E926-4049-B5D6-386C7A34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1774" y="4258565"/>
            <a:ext cx="2799690" cy="7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s://f.sravni.ru/cms/KnowledgeBaseArticle/Picture/mat_92718.jpg">
            <a:extLst>
              <a:ext uri="{FF2B5EF4-FFF2-40B4-BE49-F238E27FC236}">
                <a16:creationId xmlns:a16="http://schemas.microsoft.com/office/drawing/2014/main" id="{9E89B8F2-DF63-FB4E-BE4D-C1260FC6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9336" y="4468373"/>
            <a:ext cx="2462422" cy="3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http://chayka-hotel.ru/wp-content/uploads/2018/06/%D0%A0%D0%96%D0%94.jpg">
            <a:extLst>
              <a:ext uri="{FF2B5EF4-FFF2-40B4-BE49-F238E27FC236}">
                <a16:creationId xmlns:a16="http://schemas.microsoft.com/office/drawing/2014/main" id="{B0C4FC2F-0378-7A48-BF53-D45697B7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436" y="3748739"/>
            <a:ext cx="2497028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29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833742" y="205115"/>
            <a:ext cx="10354248" cy="81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693832" y="6491453"/>
            <a:ext cx="1263317" cy="365125"/>
          </a:xfrm>
        </p:spPr>
        <p:txBody>
          <a:bodyPr/>
          <a:lstStyle/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153329661"/>
              </p:ext>
            </p:extLst>
          </p:nvPr>
        </p:nvGraphicFramePr>
        <p:xfrm>
          <a:off x="1832670" y="1158652"/>
          <a:ext cx="853244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5D612847-7712-4147-946A-1BC6B5C864F4}"/>
              </a:ext>
            </a:extLst>
          </p:cNvPr>
          <p:cNvSpPr/>
          <p:nvPr/>
        </p:nvSpPr>
        <p:spPr>
          <a:xfrm>
            <a:off x="1665690" y="0"/>
            <a:ext cx="9810693" cy="1110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НАШИ РЕШЕНИЯ ПОМОГУТ ВАМ </a:t>
            </a:r>
            <a:endParaRPr lang="ru-RU" sz="30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29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833742" y="205115"/>
            <a:ext cx="10354248" cy="81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693832" y="6491453"/>
            <a:ext cx="1263317" cy="365125"/>
          </a:xfrm>
        </p:spPr>
        <p:txBody>
          <a:bodyPr/>
          <a:lstStyle/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5D612847-7712-4147-946A-1BC6B5C864F4}"/>
              </a:ext>
            </a:extLst>
          </p:cNvPr>
          <p:cNvSpPr/>
          <p:nvPr/>
        </p:nvSpPr>
        <p:spPr>
          <a:xfrm>
            <a:off x="1665690" y="0"/>
            <a:ext cx="9810693" cy="1110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НАШИ ПРЕИМУЩЕСТВА</a:t>
            </a:r>
            <a:endParaRPr lang="ru-RU" sz="30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5F5F92A-F9EA-DC75-0815-C2DEEDFE6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095072"/>
              </p:ext>
            </p:extLst>
          </p:nvPr>
        </p:nvGraphicFramePr>
        <p:xfrm>
          <a:off x="2708030" y="1315546"/>
          <a:ext cx="7451969" cy="482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9559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74" y="1201482"/>
            <a:ext cx="12209475" cy="54332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6" y="6367941"/>
            <a:ext cx="12224084" cy="50322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030"/>
            <a:ext cx="12206177" cy="15285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0091" y="190844"/>
            <a:ext cx="1101100" cy="114825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141877"/>
            <a:ext cx="12192000" cy="809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ООО «ПРЕСТОРУСЬ»</a:t>
            </a:r>
            <a:endParaRPr 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020247"/>
            <a:ext cx="12192000" cy="327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ru-RU" sz="16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ПРОИЗВОДИТЕЛЬ ИННОВАЦИОННЫХ </a:t>
            </a:r>
          </a:p>
          <a:p>
            <a:pPr algn="ctr"/>
            <a:r>
              <a:rPr lang="ru-RU" sz="16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ГЕОСИНТЕТИЧЕСКИХ МАТЕРИАЛОВ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" y="6352672"/>
            <a:ext cx="11935327" cy="518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r>
              <a:rPr lang="ru-RU" sz="1100" i="1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  Все права защищены / </a:t>
            </a:r>
            <a:r>
              <a:rPr lang="en-US" sz="1100" i="1" dirty="0" err="1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www.prestorus.com</a:t>
            </a:r>
            <a:r>
              <a:rPr lang="ru-RU" sz="1100" i="1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                </a:t>
            </a:r>
            <a:r>
              <a:rPr lang="ru-RU" sz="1400" b="1" cap="all" dirty="0">
                <a:solidFill>
                  <a:schemeClr val="bg1"/>
                </a:solidFill>
                <a:latin typeface="Arial" panose="020B0604020202020204" pitchFamily="34" charset="0"/>
                <a:ea typeface="Segoe UI" pitchFamily="34" charset="0"/>
                <a:cs typeface="Arial" panose="020B0604020202020204" pitchFamily="34" charset="0"/>
              </a:rPr>
              <a:t>Мы делаем устойчивым этот нестабильный мир </a:t>
            </a:r>
            <a:endParaRPr lang="ru-RU" sz="1100" b="1" cap="all" dirty="0">
              <a:solidFill>
                <a:schemeClr val="bg1"/>
              </a:solidFill>
              <a:latin typeface="Arial" panose="020B0604020202020204" pitchFamily="34" charset="0"/>
              <a:ea typeface="Segoe UI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623" y="2552609"/>
            <a:ext cx="6903339" cy="280315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Прямоугольник 45"/>
          <p:cNvSpPr/>
          <p:nvPr/>
        </p:nvSpPr>
        <p:spPr>
          <a:xfrm rot="16200000" flipV="1">
            <a:off x="5492989" y="3923703"/>
            <a:ext cx="2803152" cy="609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3172569" y="2871537"/>
            <a:ext cx="3473323" cy="1454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342874" indent="-342874" algn="r">
              <a:lnSpc>
                <a:spcPct val="130000"/>
              </a:lnSpc>
              <a:spcBef>
                <a:spcPct val="20000"/>
              </a:spcBef>
              <a:defRPr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10036" y="2730915"/>
            <a:ext cx="3430141" cy="1670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>
              <a:lnSpc>
                <a:spcPct val="130000"/>
              </a:lnSpc>
            </a:pP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65137"/>
              </p:ext>
            </p:extLst>
          </p:nvPr>
        </p:nvGraphicFramePr>
        <p:xfrm>
          <a:off x="281454" y="2482599"/>
          <a:ext cx="6335862" cy="2810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7931">
                  <a:extLst>
                    <a:ext uri="{9D8B030D-6E8A-4147-A177-3AD203B41FA5}">
                      <a16:colId xmlns:a16="http://schemas.microsoft.com/office/drawing/2014/main" val="2237002994"/>
                    </a:ext>
                  </a:extLst>
                </a:gridCol>
                <a:gridCol w="3167931">
                  <a:extLst>
                    <a:ext uri="{9D8B030D-6E8A-4147-A177-3AD203B41FA5}">
                      <a16:colId xmlns:a16="http://schemas.microsoft.com/office/drawing/2014/main" val="100019274"/>
                    </a:ext>
                  </a:extLst>
                </a:gridCol>
              </a:tblGrid>
              <a:tr h="2182368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Bef>
                          <a:spcPts val="0"/>
                        </a:spcBef>
                      </a:pPr>
                      <a:r>
                        <a:rPr lang="ru-RU" sz="1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КОНТАКТЫ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 </a:t>
                      </a:r>
                    </a:p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125367,</a:t>
                      </a: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РФ, г. Москва, </a:t>
                      </a:r>
                    </a:p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Габричевского 5к1,</a:t>
                      </a: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</a:t>
                      </a: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.: +7 495 </a:t>
                      </a: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733</a:t>
                      </a: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</a:t>
                      </a:r>
                      <a:r>
                        <a:rPr lang="ru-RU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3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r">
                        <a:lnSpc>
                          <a:spcPct val="140000"/>
                        </a:lnSpc>
                        <a:spcBef>
                          <a:spcPts val="0"/>
                        </a:spcBef>
                        <a:defRPr/>
                      </a:pP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E-mail: </a:t>
                      </a:r>
                      <a:r>
                        <a:rPr lang="en-US" sz="13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sales@presto.ru</a:t>
                      </a:r>
                      <a:endParaRPr lang="en-US" sz="13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>
                        <a:lnSpc>
                          <a:spcPct val="140000"/>
                        </a:lnSpc>
                        <a:spcBef>
                          <a:spcPts val="0"/>
                        </a:spcBef>
                      </a:pPr>
                      <a:r>
                        <a:rPr lang="en-US" sz="1300" b="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prestorus.com</a:t>
                      </a:r>
                      <a:endParaRPr lang="en-US" sz="13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638777"/>
                  </a:ext>
                </a:extLst>
              </a:tr>
              <a:tr h="6278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cap="all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ПРОИЗВОДСТВО: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39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Липецкая область, Грязинский р-н, г. Грязи, </a:t>
                      </a:r>
                      <a:r>
                        <a:rPr lang="en-US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ru-RU" sz="13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территория ОЭЗ ППТ «Липецк», строение 75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Bef>
                          <a:spcPts val="0"/>
                        </a:spcBef>
                      </a:pPr>
                      <a:endParaRPr lang="ru-RU" sz="1200" b="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552519"/>
                  </a:ext>
                </a:extLst>
              </a:tr>
            </a:tbl>
          </a:graphicData>
        </a:graphic>
      </p:graphicFrame>
      <p:pic>
        <p:nvPicPr>
          <p:cNvPr id="27" name="Рисунок 26" descr="http://qrcoder.ru/code/?https%3A%2F%2Fwww.youtube.com%2Fchannel%2FUCDIdjotQh0D_zp-ocXkhaVg%2Fvideos&amp;2&amp;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73528" y="3542068"/>
            <a:ext cx="831357" cy="89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://qrcoder.ru/code/?https%3A%2F%2Fwww.linkedin.com%2Fcompany%2Fprestorus%2F%3FviewAsMember%3Dtrue&amp;2&amp;0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7646" y="3550151"/>
            <a:ext cx="853055" cy="8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335" y="2892451"/>
            <a:ext cx="568412" cy="5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YOUTUBE logo 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921" y="2877709"/>
            <a:ext cx="560575" cy="5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Image result for LINKEDIN logo 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091" y="2877709"/>
            <a:ext cx="620863" cy="6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FA67F6C-CF40-C7E0-6A54-6130FD622DEE}"/>
              </a:ext>
            </a:extLst>
          </p:cNvPr>
          <p:cNvGrpSpPr/>
          <p:nvPr/>
        </p:nvGrpSpPr>
        <p:grpSpPr>
          <a:xfrm>
            <a:off x="361763" y="3543334"/>
            <a:ext cx="853055" cy="867031"/>
            <a:chOff x="346397" y="3550150"/>
            <a:chExt cx="853055" cy="8670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3252B8-F35F-4B66-33B6-A282C655C3C6}"/>
                </a:ext>
              </a:extLst>
            </p:cNvPr>
            <p:cNvSpPr/>
            <p:nvPr/>
          </p:nvSpPr>
          <p:spPr>
            <a:xfrm>
              <a:off x="346397" y="3550150"/>
              <a:ext cx="853055" cy="867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/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388269" y="3598710"/>
              <a:ext cx="765976" cy="765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534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10683202" y="6489121"/>
            <a:ext cx="1263317" cy="378092"/>
          </a:xfrm>
        </p:spPr>
        <p:txBody>
          <a:bodyPr/>
          <a:lstStyle/>
          <a:p>
            <a:fld id="{670CA3A4-3D07-4323-90B5-373D6FD334F1}" type="slidenum">
              <a:rPr lang="ru-RU" sz="1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167808"/>
            <a:ext cx="12192000" cy="352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Bef>
                <a:spcPct val="20000"/>
              </a:spcBef>
              <a:defRPr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110" y="1542389"/>
            <a:ext cx="7536612" cy="187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ЧТО МЫ ДЕЛАЕМ?</a:t>
            </a:r>
            <a:endParaRPr lang="ru-RU" dirty="0">
              <a:solidFill>
                <a:srgbClr val="0070C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производим и поставляем высококачественные </a:t>
            </a:r>
            <a:r>
              <a:rPr lang="ru-RU" sz="14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геоматериалы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разрабатываем новые </a:t>
            </a:r>
            <a:r>
              <a:rPr lang="ru-RU" sz="1400" dirty="0" err="1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геоматериалы</a:t>
            </a:r>
            <a:r>
              <a:rPr lang="ru-RU" sz="14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и конструкции с их применением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оказываем маркетинговую и техническую поддержку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выполняем инженерное сопровождение проекта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проводим шеф монтажные работы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осуществляем мониторинг построенных объектов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7110" y="3619500"/>
            <a:ext cx="6096000" cy="2371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ФАКТЫ И ЦИФРЫ</a:t>
            </a: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от</a:t>
            </a:r>
            <a:r>
              <a:rPr lang="en-US" sz="1400" b="1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15 </a:t>
            </a:r>
            <a:r>
              <a:rPr lang="ru-RU" sz="1400" b="1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до</a:t>
            </a:r>
            <a:r>
              <a:rPr lang="en-US" sz="1400" b="1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50%</a:t>
            </a:r>
            <a:r>
              <a:rPr lang="en-US" sz="1400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spc="-2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экономии по сравнению с традиционными решениями</a:t>
            </a:r>
            <a:endParaRPr lang="ru-RU" sz="1400" spc="-2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8 500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</a:t>
            </a:r>
            <a:r>
              <a:rPr lang="en-US" sz="1400" b="1" baseline="300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— площадь завода в ОЭЗ «Липецк»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20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лет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успешной работы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5 000 000 </a:t>
            </a: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м</a:t>
            </a:r>
            <a:r>
              <a:rPr lang="en-US" sz="1400" b="1" baseline="300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произведенной георешётки ежегодно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800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наименований георешётки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 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1 205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объектов поставок</a:t>
            </a:r>
            <a:endParaRPr lang="ru-RU" sz="1400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более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30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зарегистрированные патентов</a:t>
            </a:r>
            <a:endParaRPr lang="en-US" sz="1400" dirty="0">
              <a:solidFill>
                <a:srgbClr val="000000"/>
              </a:solidFill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342900" lvl="0" indent="-342900" algn="just" eaLnBrk="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15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торговых марок</a:t>
            </a:r>
            <a:endParaRPr lang="ru-RU" sz="1400" dirty="0">
              <a:effectLst/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7412174" y="1690777"/>
            <a:ext cx="3621356" cy="4226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ADDF3CA-BC86-2141-A1FA-43BAEB0A4547}"/>
              </a:ext>
            </a:extLst>
          </p:cNvPr>
          <p:cNvSpPr/>
          <p:nvPr/>
        </p:nvSpPr>
        <p:spPr>
          <a:xfrm>
            <a:off x="1638795" y="0"/>
            <a:ext cx="10549195" cy="1120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КОМПАНИИ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9729" y="1723604"/>
            <a:ext cx="3381375" cy="13215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056" marR="55879" indent="-342891">
              <a:spcBef>
                <a:spcPts val="105"/>
              </a:spcBef>
              <a:spcAft>
                <a:spcPts val="800"/>
              </a:spcAft>
              <a:buClr>
                <a:srgbClr val="0070C0"/>
              </a:buClr>
              <a:buFont typeface="Wingdings"/>
              <a:buChar char=""/>
              <a:tabLst>
                <a:tab pos="393690" algn="l"/>
              </a:tabLst>
            </a:pPr>
            <a:r>
              <a:rPr lang="ru-RU" sz="1400" b="1" spc="-15" dirty="0">
                <a:latin typeface="Arial"/>
                <a:cs typeface="Arial"/>
              </a:rPr>
              <a:t>СОБСТВЕННОЕ ПРОИЗВОДСТВО </a:t>
            </a:r>
            <a:r>
              <a:rPr lang="ru-RU" sz="1400" spc="-15" dirty="0">
                <a:latin typeface="Arial"/>
                <a:cs typeface="Arial"/>
              </a:rPr>
              <a:t>в ОЭЗ «Липецк»</a:t>
            </a:r>
          </a:p>
          <a:p>
            <a:pPr marL="393056" marR="55879" indent="-342891">
              <a:spcBef>
                <a:spcPts val="105"/>
              </a:spcBef>
              <a:spcAft>
                <a:spcPts val="800"/>
              </a:spcAft>
              <a:buClr>
                <a:srgbClr val="0070C0"/>
              </a:buClr>
              <a:buFont typeface="Wingdings"/>
              <a:buChar char=""/>
              <a:tabLst>
                <a:tab pos="393690" algn="l"/>
              </a:tabLst>
            </a:pPr>
            <a:r>
              <a:rPr lang="ru-RU" sz="1400" spc="-15" dirty="0">
                <a:latin typeface="Arial"/>
                <a:cs typeface="Arial"/>
              </a:rPr>
              <a:t>Площадь участков — 2 и 5,7 га</a:t>
            </a:r>
          </a:p>
          <a:p>
            <a:pPr marL="393056" marR="55879" indent="-342891">
              <a:spcBef>
                <a:spcPts val="105"/>
              </a:spcBef>
              <a:spcAft>
                <a:spcPts val="800"/>
              </a:spcAft>
              <a:buClr>
                <a:srgbClr val="0070C0"/>
              </a:buClr>
              <a:buFont typeface="Wingdings"/>
              <a:buChar char=""/>
              <a:tabLst>
                <a:tab pos="393690" algn="l"/>
              </a:tabLst>
            </a:pPr>
            <a:r>
              <a:rPr lang="ru-RU" sz="1400" spc="-15" dirty="0">
                <a:latin typeface="Arial"/>
                <a:cs typeface="Arial"/>
              </a:rPr>
              <a:t>Площадь производственных цехов — 8 500 м</a:t>
            </a:r>
            <a:r>
              <a:rPr lang="ru-RU" sz="1400" spc="-15" baseline="30000" dirty="0">
                <a:latin typeface="Arial"/>
                <a:cs typeface="Arial"/>
              </a:rPr>
              <a:t>2</a:t>
            </a:r>
            <a:endParaRPr sz="1400" baseline="30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8827" y="3236981"/>
            <a:ext cx="2942591" cy="16062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44675" y="1708637"/>
            <a:ext cx="2991485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1400" b="1" spc="-5" dirty="0">
                <a:latin typeface="Arial"/>
                <a:cs typeface="Arial"/>
              </a:rPr>
              <a:t>СОВРЕМЕННОЕ ОБОРУДОВАНИЕ</a:t>
            </a:r>
            <a:endParaRPr lang="en-GB" sz="1400" spc="-5" dirty="0">
              <a:latin typeface="Arial"/>
              <a:cs typeface="Arial"/>
            </a:endParaRPr>
          </a:p>
          <a:p>
            <a:pPr marL="12700">
              <a:spcBef>
                <a:spcPts val="105"/>
              </a:spcBef>
            </a:pPr>
            <a:r>
              <a:rPr lang="ru-RU" sz="1400" spc="-5" dirty="0">
                <a:latin typeface="Arial"/>
                <a:cs typeface="Arial"/>
              </a:rPr>
              <a:t>ведущих европейских брендов</a:t>
            </a:r>
            <a:r>
              <a:rPr lang="en-GB" sz="1400" spc="-5" dirty="0">
                <a:latin typeface="Arial"/>
                <a:cs typeface="Arial"/>
              </a:rPr>
              <a:t>: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44673" y="2223108"/>
            <a:ext cx="2198371" cy="78226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591" indent="-342891">
              <a:lnSpc>
                <a:spcPts val="1380"/>
              </a:lnSpc>
              <a:spcBef>
                <a:spcPts val="700"/>
              </a:spcBef>
              <a:buClr>
                <a:srgbClr val="0070C0"/>
              </a:buClr>
              <a:buFont typeface="Wingdings"/>
              <a:buChar char=""/>
              <a:tabLst>
                <a:tab pos="355591" algn="l"/>
              </a:tabLst>
            </a:pPr>
            <a:r>
              <a:rPr sz="1400" spc="-5" dirty="0">
                <a:latin typeface="Arial"/>
                <a:cs typeface="Arial"/>
              </a:rPr>
              <a:t>HERRMANN,</a:t>
            </a:r>
            <a:r>
              <a:rPr sz="1400" spc="11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EU</a:t>
            </a:r>
          </a:p>
          <a:p>
            <a:pPr marL="355591" indent="-342891">
              <a:lnSpc>
                <a:spcPts val="1380"/>
              </a:lnSpc>
              <a:spcBef>
                <a:spcPts val="600"/>
              </a:spcBef>
              <a:buClr>
                <a:srgbClr val="0070C0"/>
              </a:buClr>
              <a:buFont typeface="Wingdings"/>
              <a:buChar char=""/>
              <a:tabLst>
                <a:tab pos="355591" algn="l"/>
              </a:tabLst>
            </a:pPr>
            <a:r>
              <a:rPr sz="1400" spc="-5" dirty="0">
                <a:latin typeface="Arial"/>
                <a:cs typeface="Arial"/>
              </a:rPr>
              <a:t>KRAUSS MAFFEI 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EU</a:t>
            </a:r>
          </a:p>
          <a:p>
            <a:pPr marL="355591" indent="-342891">
              <a:lnSpc>
                <a:spcPts val="1380"/>
              </a:lnSpc>
              <a:spcBef>
                <a:spcPts val="600"/>
              </a:spcBef>
              <a:buClr>
                <a:srgbClr val="0070C0"/>
              </a:buClr>
              <a:buFont typeface="Wingdings"/>
              <a:buChar char=""/>
              <a:tabLst>
                <a:tab pos="355591" algn="l"/>
              </a:tabLst>
            </a:pPr>
            <a:r>
              <a:rPr sz="1400" spc="-5" dirty="0">
                <a:latin typeface="Arial"/>
                <a:cs typeface="Arial"/>
              </a:rPr>
              <a:t>INSTRON, EU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13615" y="1708636"/>
            <a:ext cx="3974376" cy="42370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0324">
              <a:spcBef>
                <a:spcPts val="105"/>
              </a:spcBef>
            </a:pPr>
            <a:r>
              <a:rPr lang="ru-RU" sz="1333" spc="-5" dirty="0">
                <a:latin typeface="Arial"/>
                <a:cs typeface="Arial"/>
              </a:rPr>
              <a:t>Собственная</a:t>
            </a:r>
            <a:r>
              <a:rPr lang="en-GB" sz="1333" spc="-5" dirty="0">
                <a:latin typeface="Arial"/>
                <a:cs typeface="Arial"/>
              </a:rPr>
              <a:t> </a:t>
            </a:r>
            <a:r>
              <a:rPr lang="ru-RU" sz="1333" b="1" spc="-5" dirty="0">
                <a:latin typeface="Arial"/>
                <a:cs typeface="Arial"/>
              </a:rPr>
              <a:t>ЛАБОРАТОРИЯ </a:t>
            </a:r>
            <a:r>
              <a:rPr lang="ru-RU" sz="1333" spc="-5" dirty="0">
                <a:latin typeface="Arial"/>
                <a:cs typeface="Arial"/>
              </a:rPr>
              <a:t>для обеспечения непрерывного контроля на территории завода</a:t>
            </a:r>
            <a:r>
              <a:rPr lang="en-GB" sz="1333" spc="-5" dirty="0">
                <a:latin typeface="Arial"/>
                <a:cs typeface="Arial"/>
              </a:rPr>
              <a:t>: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298560" y="2231532"/>
            <a:ext cx="3153107" cy="8595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2732" indent="-320032">
              <a:spcBef>
                <a:spcPts val="105"/>
              </a:spcBef>
              <a:buClr>
                <a:srgbClr val="0070C0"/>
              </a:buClr>
              <a:buFont typeface="Wingdings"/>
              <a:buChar char=""/>
              <a:tabLst>
                <a:tab pos="332732" algn="l"/>
              </a:tabLst>
            </a:pPr>
            <a:r>
              <a:rPr lang="ru-RU" sz="1333" spc="-15" dirty="0">
                <a:latin typeface="Arial"/>
                <a:cs typeface="Arial"/>
              </a:rPr>
              <a:t>входной контроль сырья</a:t>
            </a:r>
          </a:p>
          <a:p>
            <a:pPr marL="332732" indent="-320032">
              <a:spcBef>
                <a:spcPts val="105"/>
              </a:spcBef>
              <a:buClr>
                <a:srgbClr val="0070C0"/>
              </a:buClr>
              <a:buFont typeface="Wingdings"/>
              <a:buChar char=""/>
              <a:tabLst>
                <a:tab pos="332732" algn="l"/>
              </a:tabLst>
            </a:pPr>
            <a:r>
              <a:rPr lang="ru-RU" sz="1333" spc="-15" dirty="0">
                <a:latin typeface="Arial"/>
                <a:cs typeface="Arial"/>
              </a:rPr>
              <a:t>контроль качества продукции         на всех этапах производства</a:t>
            </a:r>
          </a:p>
          <a:p>
            <a:pPr marL="332732" indent="-320032">
              <a:spcBef>
                <a:spcPts val="105"/>
              </a:spcBef>
              <a:buClr>
                <a:srgbClr val="0070C0"/>
              </a:buClr>
              <a:buFont typeface="Wingdings"/>
              <a:buChar char=""/>
              <a:tabLst>
                <a:tab pos="332732" algn="l"/>
              </a:tabLst>
            </a:pPr>
            <a:r>
              <a:rPr lang="ru-RU" sz="1333" spc="-15" dirty="0">
                <a:latin typeface="Arial"/>
                <a:cs typeface="Arial"/>
              </a:rPr>
              <a:t>испытания готовой продукции</a:t>
            </a:r>
          </a:p>
        </p:txBody>
      </p:sp>
      <p:sp>
        <p:nvSpPr>
          <p:cNvPr id="9" name="object 9"/>
          <p:cNvSpPr/>
          <p:nvPr/>
        </p:nvSpPr>
        <p:spPr>
          <a:xfrm>
            <a:off x="536448" y="5041395"/>
            <a:ext cx="2938272" cy="1182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84549" y="5047491"/>
            <a:ext cx="3032759" cy="1181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28659" y="5055109"/>
            <a:ext cx="3031236" cy="1173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28659" y="3244599"/>
            <a:ext cx="3031236" cy="1627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482737" y="1250139"/>
            <a:ext cx="3226527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ru-RU" sz="2000" b="1" spc="-11" dirty="0">
                <a:solidFill>
                  <a:srgbClr val="0070C0"/>
                </a:solidFill>
                <a:latin typeface="Arial"/>
                <a:cs typeface="Arial"/>
              </a:rPr>
              <a:t>ПРЕСТОРУСЬ СЕГОДНЯ:</a:t>
            </a:r>
            <a:endParaRPr sz="20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7" name="Прямоугольник 11">
            <a:extLst>
              <a:ext uri="{FF2B5EF4-FFF2-40B4-BE49-F238E27FC236}">
                <a16:creationId xmlns:a16="http://schemas.microsoft.com/office/drawing/2014/main" id="{097EC8AC-8B8F-A34C-ADB9-18B363DB4B03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30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НАУЧНО-ПРОИЗВОДСТВЕННАЯ БАЗА, ПРОДУКЦИЯ</a:t>
            </a:r>
            <a:endParaRPr lang="en-US" sz="3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 13">
            <a:extLst>
              <a:ext uri="{FF2B5EF4-FFF2-40B4-BE49-F238E27FC236}">
                <a16:creationId xmlns:a16="http://schemas.microsoft.com/office/drawing/2014/main" id="{727778D1-C694-074E-BC0A-CB687D36402F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4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BCC852-7072-EE2F-2AE2-A60825709E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63" b="1608"/>
          <a:stretch/>
        </p:blipFill>
        <p:spPr>
          <a:xfrm>
            <a:off x="4386072" y="3236981"/>
            <a:ext cx="3031236" cy="1606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1785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30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ГЕОМЕМБРАНЕ</a:t>
            </a:r>
            <a:endParaRPr lang="en-US" sz="3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15">
            <a:extLst>
              <a:ext uri="{FF2B5EF4-FFF2-40B4-BE49-F238E27FC236}">
                <a16:creationId xmlns:a16="http://schemas.microsoft.com/office/drawing/2014/main" id="{05BB2918-D84C-7C49-FA8C-B0AD764504CF}"/>
              </a:ext>
            </a:extLst>
          </p:cNvPr>
          <p:cNvSpPr/>
          <p:nvPr/>
        </p:nvSpPr>
        <p:spPr>
          <a:xfrm>
            <a:off x="502349" y="1652511"/>
            <a:ext cx="8254367" cy="8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ГЕОМЕМБРАНА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— 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геосинтетический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материал, который применяется для обеспечения надёжной и долговечной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гидроизоляции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строительных конструкциях различного назначения: промышленных и гражданских, геотехнике и инжиниринге окружающей среды.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4">
            <a:extLst>
              <a:ext uri="{FF2B5EF4-FFF2-40B4-BE49-F238E27FC236}">
                <a16:creationId xmlns:a16="http://schemas.microsoft.com/office/drawing/2014/main" id="{C7A22F8E-767E-EAFB-303F-720E31CD411D}"/>
              </a:ext>
            </a:extLst>
          </p:cNvPr>
          <p:cNvSpPr/>
          <p:nvPr/>
        </p:nvSpPr>
        <p:spPr>
          <a:xfrm>
            <a:off x="502349" y="2505562"/>
            <a:ext cx="8254367" cy="562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Геомембрана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представляет собой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сплошной полимерный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лист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толщиной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от 0,75 до 3 мм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 гладкой либо текстурированной поверхностью.</a:t>
            </a:r>
          </a:p>
        </p:txBody>
      </p:sp>
      <p:sp>
        <p:nvSpPr>
          <p:cNvPr id="11" name="Прямоугольник 16">
            <a:extLst>
              <a:ext uri="{FF2B5EF4-FFF2-40B4-BE49-F238E27FC236}">
                <a16:creationId xmlns:a16="http://schemas.microsoft.com/office/drawing/2014/main" id="{D40067E7-0D08-EF20-6D66-3EDE17EC29BE}"/>
              </a:ext>
            </a:extLst>
          </p:cNvPr>
          <p:cNvSpPr/>
          <p:nvPr/>
        </p:nvSpPr>
        <p:spPr>
          <a:xfrm>
            <a:off x="502349" y="3113033"/>
            <a:ext cx="8489251" cy="317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Срок службы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геомембраны составляет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 25 до 80 лет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зависимости от условий эксплуатации.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7">
            <a:extLst>
              <a:ext uri="{FF2B5EF4-FFF2-40B4-BE49-F238E27FC236}">
                <a16:creationId xmlns:a16="http://schemas.microsoft.com/office/drawing/2014/main" id="{BA27A5A1-F7A7-48DD-7A29-A0D4911CB80F}"/>
              </a:ext>
            </a:extLst>
          </p:cNvPr>
          <p:cNvSpPr/>
          <p:nvPr/>
        </p:nvSpPr>
        <p:spPr>
          <a:xfrm>
            <a:off x="4752108" y="4105598"/>
            <a:ext cx="6937543" cy="179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400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Текстурирование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может быть односторонним или двусторонним. Текстурированная поверхность обеспечивает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лучшее сцепление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геомембраны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 основанием. Поскольку такое полотно обладает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повышенным коэффициентом трения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его можно монтировать 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 б</a:t>
            </a:r>
            <a:r>
              <a:rPr lang="es-ES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ó</a:t>
            </a:r>
            <a:r>
              <a:rPr lang="ru-RU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льшим</a:t>
            </a:r>
            <a:r>
              <a:rPr lang="ru-RU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уклоном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Поэтому </a:t>
            </a:r>
            <a:r>
              <a:rPr lang="ru-RU" sz="14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текстурированные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геомембраны подходят для применения на откосах повышенной крутизны, а также для гидроизоляции оснований сложной геометрической формы, для использования в сейсмоопасных зонах.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X:\ОМ\АССОРТИМЕНТ\Расширение ассортимента ПР\Геомембраны\Фото\ФОТО НА ОТКОСАХ\готовые\Геомембрана 2 08.08.18.jpg">
            <a:extLst>
              <a:ext uri="{FF2B5EF4-FFF2-40B4-BE49-F238E27FC236}">
                <a16:creationId xmlns:a16="http://schemas.microsoft.com/office/drawing/2014/main" id="{1CAD516C-25E5-6BA3-0A68-E0EACFE4B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</a:extLst>
          </a:blip>
          <a:srcRect t="4612" r="2554" b="9304"/>
          <a:stretch/>
        </p:blipFill>
        <p:spPr bwMode="auto">
          <a:xfrm>
            <a:off x="9223876" y="1288468"/>
            <a:ext cx="2465775" cy="2341418"/>
          </a:xfrm>
          <a:prstGeom prst="round2DiagRect">
            <a:avLst>
              <a:gd name="adj1" fmla="val 0"/>
              <a:gd name="adj2" fmla="val 18935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4" name="Picture 13" descr="X:\ОМ\АССОРТИМЕНТ\Расширение ассортимента ПР\Геомембраны\Фото\вид тиснения (4).jpg">
            <a:extLst>
              <a:ext uri="{FF2B5EF4-FFF2-40B4-BE49-F238E27FC236}">
                <a16:creationId xmlns:a16="http://schemas.microsoft.com/office/drawing/2014/main" id="{CBE496CD-EBC8-4805-D078-99284CAA1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450" t="-456" r="576" b="14645"/>
          <a:stretch/>
        </p:blipFill>
        <p:spPr bwMode="auto">
          <a:xfrm>
            <a:off x="502349" y="3743307"/>
            <a:ext cx="4000378" cy="2515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5" name="Номер слайда 13">
            <a:extLst>
              <a:ext uri="{FF2B5EF4-FFF2-40B4-BE49-F238E27FC236}">
                <a16:creationId xmlns:a16="http://schemas.microsoft.com/office/drawing/2014/main" id="{8D8978D9-C864-7C02-B2CB-334715C40BDB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5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12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73321" y="0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30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ГЕОМЕМБРАНЕ</a:t>
            </a:r>
            <a:endParaRPr lang="en-US" sz="3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3">
            <a:extLst>
              <a:ext uri="{FF2B5EF4-FFF2-40B4-BE49-F238E27FC236}">
                <a16:creationId xmlns:a16="http://schemas.microsoft.com/office/drawing/2014/main" id="{C40490F4-D498-1744-5F06-AA54D8BDD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524918"/>
              </p:ext>
            </p:extLst>
          </p:nvPr>
        </p:nvGraphicFramePr>
        <p:xfrm>
          <a:off x="428901" y="1593276"/>
          <a:ext cx="5667098" cy="436418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025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0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990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Свойства </a:t>
                      </a:r>
                      <a:r>
                        <a:rPr lang="ru-RU" sz="1400" b="1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геомембран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зависимости от исходного сырья</a:t>
                      </a:r>
                      <a:endPara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исходного сырья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HDPE/ ПНД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полиэтилен низкого давления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высокой плотности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LDPE/ЛПВД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линейный полиэтилен высокого давления низкой плотности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Свойства материала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Твердый и прочный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устойчив к механическим воздействиям, к растяжению и деформациям. Может эксплуатироваться при температуре  от -50°С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Мягкий и эластичный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может эксплуатироваться в условиях низких температур (до -120°С), устойчив к деформациям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7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Где применяется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больших ровных площадях 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(при строительстве искусственных водоемов, резервуаров для нефтепродуктов и других жидких химически активных сред, при сооружении дамб и плотин)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сложных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неровных поверхностях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 </a:t>
                      </a:r>
                      <a:r>
                        <a:rPr lang="ru-RU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нестабильных грунтах</a:t>
                      </a:r>
                      <a:r>
                        <a:rPr lang="ru-RU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для гидроизоляции подземных сооружений, в условиях вечной мерзлоты</a:t>
                      </a:r>
                      <a:endParaRPr 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5684" marR="556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Прямоугольник 27">
            <a:extLst>
              <a:ext uri="{FF2B5EF4-FFF2-40B4-BE49-F238E27FC236}">
                <a16:creationId xmlns:a16="http://schemas.microsoft.com/office/drawing/2014/main" id="{2419D518-6914-5353-D7D6-3654E924ACD6}"/>
              </a:ext>
            </a:extLst>
          </p:cNvPr>
          <p:cNvSpPr/>
          <p:nvPr/>
        </p:nvSpPr>
        <p:spPr>
          <a:xfrm>
            <a:off x="6465799" y="2094887"/>
            <a:ext cx="5446564" cy="4216539"/>
          </a:xfrm>
          <a:prstGeom prst="rect">
            <a:avLst/>
          </a:prstGeom>
        </p:spPr>
        <p:txBody>
          <a:bodyPr wrap="square" numCol="2" spcCol="72000">
            <a:spAutoFit/>
          </a:bodyPr>
          <a:lstStyle/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Создание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искусственных водоёмов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полигонов ТБО и ПО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полигонов по 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утилизации снега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навозохранилищ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 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силосных ям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Создание защитного фильтра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нефтехранилищ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и нефтепроводов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Создание защитного экрана площадок кучного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выщелачивания меди и золота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endParaRPr lang="ru-RU" sz="14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spc="-2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400" b="1" spc="-20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золоотвалов</a:t>
            </a:r>
            <a:endParaRPr lang="ru-RU" sz="1400" b="1" spc="-2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могильников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ядерных и других токсических отходов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плотин, дамб, каналов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подвалов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туннелей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и других подземных сооружений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Гидроизоляция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фундаментов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гидрометаллургических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площадок</a:t>
            </a:r>
          </a:p>
          <a:p>
            <a:pPr marL="191900" indent="-191900" defTabSz="986912" fontAlgn="base">
              <a:spcBef>
                <a:spcPct val="0"/>
              </a:spcBef>
              <a:spcAft>
                <a:spcPts val="600"/>
              </a:spcAft>
              <a:buClr>
                <a:srgbClr val="0070C0"/>
              </a:buClr>
              <a:buSzPts val="1000"/>
              <a:buFont typeface="Wingdings" pitchFamily="2" charset="2"/>
              <a:buChar char="Ø"/>
              <a:tabLst>
                <a:tab pos="493456" algn="l"/>
              </a:tabLs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14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дорог и аэродромов</a:t>
            </a:r>
          </a:p>
        </p:txBody>
      </p:sp>
      <p:sp>
        <p:nvSpPr>
          <p:cNvPr id="4" name="Прямоугольник 28">
            <a:extLst>
              <a:ext uri="{FF2B5EF4-FFF2-40B4-BE49-F238E27FC236}">
                <a16:creationId xmlns:a16="http://schemas.microsoft.com/office/drawing/2014/main" id="{CDC47D77-79E6-0A17-7C93-86BEB42E67E5}"/>
              </a:ext>
            </a:extLst>
          </p:cNvPr>
          <p:cNvSpPr/>
          <p:nvPr/>
        </p:nvSpPr>
        <p:spPr>
          <a:xfrm>
            <a:off x="6465799" y="1537859"/>
            <a:ext cx="5446564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 ПРИМЕНЕНИЯ ГЕОМЕМБРАНЫ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0E101FA6-E990-0641-5657-2A1EFFBE2A05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6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5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3067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ГЕОМЕМБРАНЕ</a:t>
            </a:r>
            <a:endParaRPr lang="en-US" sz="30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DB97D5D6-7A5E-1A85-811B-F1ED39E5B5DA}"/>
              </a:ext>
            </a:extLst>
          </p:cNvPr>
          <p:cNvSpPr/>
          <p:nvPr/>
        </p:nvSpPr>
        <p:spPr>
          <a:xfrm>
            <a:off x="1313251" y="1853919"/>
            <a:ext cx="9809674" cy="2099036"/>
          </a:xfrm>
          <a:prstGeom prst="rect">
            <a:avLst/>
          </a:prstGeom>
        </p:spPr>
        <p:txBody>
          <a:bodyPr wrap="square" numCol="2" spcCol="72000">
            <a:spAutoFit/>
          </a:bodyPr>
          <a:lstStyle/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Прочность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Эластичность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Экологичность</a:t>
            </a:r>
            <a:endParaRPr lang="ru-RU" sz="1600" b="1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Долговечность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Простота монтажа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spc="-6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Устойчивость к механическим повреждениям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Устойчивость к перепадам температуры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Устойчивость к воздействию агрессивных сред (кислот/щелочей с </a:t>
            </a:r>
            <a:r>
              <a:rPr lang="ru-RU" sz="1600" b="1" dirty="0" err="1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pH</a:t>
            </a: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от 0,5 до 14)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Устойчивость к воздействию микроорганизмов</a:t>
            </a:r>
          </a:p>
          <a:p>
            <a:pPr marL="285750" indent="-285750" defTabSz="986912" fontAlgn="base">
              <a:lnSpc>
                <a:spcPct val="115000"/>
              </a:lnSpc>
              <a:spcBef>
                <a:spcPct val="0"/>
              </a:spcBef>
              <a:spcAft>
                <a:spcPts val="400"/>
              </a:spcAft>
              <a:buClr>
                <a:srgbClr val="0070C0"/>
              </a:buClr>
              <a:buSzPct val="150000"/>
              <a:buFont typeface="Wingdings" pitchFamily="2" charset="2"/>
              <a:buChar char="§"/>
              <a:tabLst>
                <a:tab pos="493456" algn="l"/>
              </a:tabLst>
            </a:pPr>
            <a:r>
              <a:rPr lang="ru-RU" sz="1600" b="1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Устойчивость к УФ облучению</a:t>
            </a:r>
          </a:p>
        </p:txBody>
      </p:sp>
      <p:sp>
        <p:nvSpPr>
          <p:cNvPr id="3" name="Прямоугольник 16">
            <a:extLst>
              <a:ext uri="{FF2B5EF4-FFF2-40B4-BE49-F238E27FC236}">
                <a16:creationId xmlns:a16="http://schemas.microsoft.com/office/drawing/2014/main" id="{F21D2974-0537-C960-988F-2F969728120C}"/>
              </a:ext>
            </a:extLst>
          </p:cNvPr>
          <p:cNvSpPr/>
          <p:nvPr/>
        </p:nvSpPr>
        <p:spPr>
          <a:xfrm>
            <a:off x="2625420" y="1340830"/>
            <a:ext cx="694116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ПРЕИМУЩЕСТВА ГЕОМЕМБРАНЫ</a:t>
            </a:r>
          </a:p>
        </p:txBody>
      </p:sp>
      <p:pic>
        <p:nvPicPr>
          <p:cNvPr id="4" name="Picture 6" descr="http://actualremont.ru/wp-content/uploads/2018/05/2-18.jpg">
            <a:extLst>
              <a:ext uri="{FF2B5EF4-FFF2-40B4-BE49-F238E27FC236}">
                <a16:creationId xmlns:a16="http://schemas.microsoft.com/office/drawing/2014/main" id="{953E7C7B-496E-2217-FE5D-65E5146E4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078" t="10370" r="1055" b="27016"/>
          <a:stretch/>
        </p:blipFill>
        <p:spPr bwMode="auto">
          <a:xfrm>
            <a:off x="496132" y="3985144"/>
            <a:ext cx="5792917" cy="2346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7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Полиэтилен Геомембраны: характеристики и применения | Maccaferri Россия">
            <a:extLst>
              <a:ext uri="{FF2B5EF4-FFF2-40B4-BE49-F238E27FC236}">
                <a16:creationId xmlns:a16="http://schemas.microsoft.com/office/drawing/2014/main" id="{C9BFCCF9-2C6D-6C43-DBA7-B1D84DEF8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" b="24786"/>
          <a:stretch/>
        </p:blipFill>
        <p:spPr bwMode="auto">
          <a:xfrm>
            <a:off x="6787509" y="3952955"/>
            <a:ext cx="4881066" cy="2378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735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ПРИМЕНЕНИЕ ГЕОМЕМБРАНЫ В СЕЛЬСКОМ ХОЗЯЙСТВЕ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8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id="{0ED8CF17-1380-2034-31B0-25BF133A873A}"/>
              </a:ext>
            </a:extLst>
          </p:cNvPr>
          <p:cNvSpPr/>
          <p:nvPr/>
        </p:nvSpPr>
        <p:spPr>
          <a:xfrm>
            <a:off x="3849843" y="1374594"/>
            <a:ext cx="8117940" cy="2672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Как и многие другие отрасли производства, сельское хозяйство имеет достаточное количество </a:t>
            </a:r>
            <a:r>
              <a:rPr lang="ru-RU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отходов производства</a:t>
            </a: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как органических, так и токсических. Для их складирования и переработки обустраивают </a:t>
            </a:r>
            <a:r>
              <a:rPr lang="ru-RU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полигоны и лагуны</a:t>
            </a: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Для таких хранилищ можно возводить сооружения, а можно просто выкапывать в земле резервуары, что экономически более выгодно и менее трудоемко. Главная задача таких сооружений — </a:t>
            </a:r>
            <a:r>
              <a:rPr lang="ru-RU" sz="16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 дать отходам пройти в грунт</a:t>
            </a: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Осуществить изоляцию таких сооружений можно традиционными материалами, такими как бетон, или воспользоваться современным, надёжным и более экономически эффективным – </a:t>
            </a:r>
            <a:r>
              <a:rPr lang="ru-RU" sz="16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геомембраной</a:t>
            </a:r>
            <a:r>
              <a:rPr lang="ru-RU" sz="16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2037030" y="4294719"/>
            <a:ext cx="8117940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КАК ИСПОЛЬЗОВАТЬ ГЕОМЕМБРАНУ В СЕЛЬСКОМ ХОЗЯЙСТВЕ?</a:t>
            </a:r>
          </a:p>
        </p:txBody>
      </p:sp>
      <p:sp>
        <p:nvSpPr>
          <p:cNvPr id="9" name="Прямоугольник 15">
            <a:extLst>
              <a:ext uri="{FF2B5EF4-FFF2-40B4-BE49-F238E27FC236}">
                <a16:creationId xmlns:a16="http://schemas.microsoft.com/office/drawing/2014/main" id="{39D60B41-739E-148D-1483-BD217750C248}"/>
              </a:ext>
            </a:extLst>
          </p:cNvPr>
          <p:cNvSpPr/>
          <p:nvPr/>
        </p:nvSpPr>
        <p:spPr>
          <a:xfrm>
            <a:off x="2309435" y="4735375"/>
            <a:ext cx="8117940" cy="1468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Сбор и хранение воды в искусственных аккумулирующих водоемах;</a:t>
            </a:r>
            <a:endParaRPr lang="en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противофильтрационного экрана в отстойниках при животноводческих фермах;</a:t>
            </a:r>
            <a:endParaRPr lang="en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0070C0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Хранение твердых бытовых отходов.</a:t>
            </a:r>
            <a:endParaRPr lang="en-RU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Применение геомембраны в сельском хозяйстве — Геомембрана — продажа и монтаж">
            <a:extLst>
              <a:ext uri="{FF2B5EF4-FFF2-40B4-BE49-F238E27FC236}">
                <a16:creationId xmlns:a16="http://schemas.microsoft.com/office/drawing/2014/main" id="{19EE524C-AFC5-CB44-42E4-E638A2C3B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" r="4425"/>
          <a:stretch/>
        </p:blipFill>
        <p:spPr bwMode="auto">
          <a:xfrm>
            <a:off x="368489" y="1456943"/>
            <a:ext cx="3316407" cy="2483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531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id="{0DC4E1D9-0259-D018-0C7E-3FA718A35AFD}"/>
              </a:ext>
            </a:extLst>
          </p:cNvPr>
          <p:cNvSpPr/>
          <p:nvPr/>
        </p:nvSpPr>
        <p:spPr>
          <a:xfrm>
            <a:off x="1669313" y="1"/>
            <a:ext cx="10518679" cy="1112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891" indent="-342891" algn="ctr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ХРАНЕНИЕ И СБОР ВОДЫ</a:t>
            </a:r>
          </a:p>
        </p:txBody>
      </p:sp>
      <p:sp>
        <p:nvSpPr>
          <p:cNvPr id="7" name="Номер слайда 13">
            <a:extLst>
              <a:ext uri="{FF2B5EF4-FFF2-40B4-BE49-F238E27FC236}">
                <a16:creationId xmlns:a16="http://schemas.microsoft.com/office/drawing/2014/main" id="{1E16FBAB-F22B-15FD-8E2F-85AC0B305EB0}"/>
              </a:ext>
            </a:extLst>
          </p:cNvPr>
          <p:cNvSpPr txBox="1">
            <a:spLocks/>
          </p:cNvSpPr>
          <p:nvPr/>
        </p:nvSpPr>
        <p:spPr>
          <a:xfrm>
            <a:off x="10704466" y="6491450"/>
            <a:ext cx="1263317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70CA3A4-3D07-4323-90B5-373D6FD334F1}" type="slidenum">
              <a:rPr lang="ru-RU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</a:t>
            </a:fld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15">
            <a:extLst>
              <a:ext uri="{FF2B5EF4-FFF2-40B4-BE49-F238E27FC236}">
                <a16:creationId xmlns:a16="http://schemas.microsoft.com/office/drawing/2014/main" id="{0ED8CF17-1380-2034-31B0-25BF133A873A}"/>
              </a:ext>
            </a:extLst>
          </p:cNvPr>
          <p:cNvSpPr/>
          <p:nvPr/>
        </p:nvSpPr>
        <p:spPr>
          <a:xfrm>
            <a:off x="386207" y="1333030"/>
            <a:ext cx="6762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помощью </a:t>
            </a:r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можно создать искусственный водоем, который будет использоваться для:</a:t>
            </a:r>
            <a:endParaRPr lang="en-RU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8">
            <a:extLst>
              <a:ext uri="{FF2B5EF4-FFF2-40B4-BE49-F238E27FC236}">
                <a16:creationId xmlns:a16="http://schemas.microsoft.com/office/drawing/2014/main" id="{5FE654D4-F8EA-9BB4-18B3-F3222BA5F929}"/>
              </a:ext>
            </a:extLst>
          </p:cNvPr>
          <p:cNvSpPr/>
          <p:nvPr/>
        </p:nvSpPr>
        <p:spPr>
          <a:xfrm>
            <a:off x="-28157" y="3453698"/>
            <a:ext cx="7754089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Применение </a:t>
            </a:r>
            <a:r>
              <a:rPr lang="ru-RU" b="1" dirty="0" err="1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геомембраны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 оросительных каналах</a:t>
            </a:r>
          </a:p>
        </p:txBody>
      </p:sp>
      <p:sp>
        <p:nvSpPr>
          <p:cNvPr id="9" name="Прямоугольник 15">
            <a:extLst>
              <a:ext uri="{FF2B5EF4-FFF2-40B4-BE49-F238E27FC236}">
                <a16:creationId xmlns:a16="http://schemas.microsoft.com/office/drawing/2014/main" id="{39D60B41-739E-148D-1483-BD217750C248}"/>
              </a:ext>
            </a:extLst>
          </p:cNvPr>
          <p:cNvSpPr/>
          <p:nvPr/>
        </p:nvSpPr>
        <p:spPr>
          <a:xfrm>
            <a:off x="386207" y="1979361"/>
            <a:ext cx="6973110" cy="1319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rtl="0">
              <a:lnSpc>
                <a:spcPct val="107000"/>
              </a:lnSpc>
              <a:spcAft>
                <a:spcPts val="5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полива и орошения сельскохозяйственных культур;</a:t>
            </a:r>
          </a:p>
          <a:p>
            <a:pPr marL="342900" lvl="0" indent="-342900" rtl="0">
              <a:lnSpc>
                <a:spcPct val="107000"/>
              </a:lnSpc>
              <a:spcAft>
                <a:spcPts val="5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промышленного разведения рыбы.</a:t>
            </a:r>
          </a:p>
          <a:p>
            <a:pPr marL="342900" lvl="0" indent="-342900" rtl="0">
              <a:lnSpc>
                <a:spcPct val="107000"/>
              </a:lnSpc>
              <a:spcAft>
                <a:spcPts val="5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накопления и аккумулирования чистой воды для животных;</a:t>
            </a:r>
          </a:p>
          <a:p>
            <a:pPr marL="342900" lvl="0" indent="-342900" rtl="0">
              <a:lnSpc>
                <a:spcPct val="107000"/>
              </a:lnSpc>
              <a:spcAft>
                <a:spcPts val="500"/>
              </a:spcAft>
              <a:buClr>
                <a:srgbClr val="0070C0"/>
              </a:buClr>
              <a:buSzPct val="100000"/>
              <a:buFont typeface="Wingdings" pitchFamily="2" charset="2"/>
              <a:buChar char="§"/>
            </a:pP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создания запаса воды в качестве пожарного резерва;</a:t>
            </a:r>
          </a:p>
        </p:txBody>
      </p:sp>
      <p:sp>
        <p:nvSpPr>
          <p:cNvPr id="2" name="Прямоугольник 15">
            <a:extLst>
              <a:ext uri="{FF2B5EF4-FFF2-40B4-BE49-F238E27FC236}">
                <a16:creationId xmlns:a16="http://schemas.microsoft.com/office/drawing/2014/main" id="{75AC0057-9780-C218-E393-548078C3F49C}"/>
              </a:ext>
            </a:extLst>
          </p:cNvPr>
          <p:cNvSpPr/>
          <p:nvPr/>
        </p:nvSpPr>
        <p:spPr>
          <a:xfrm>
            <a:off x="386207" y="3884904"/>
            <a:ext cx="7289212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появления геосинтетических материалов строительство оросительных каналов было очень дорогостоящим вложением и занимало довольно длительное время.</a:t>
            </a:r>
          </a:p>
          <a:p>
            <a:pPr>
              <a:spcAft>
                <a:spcPts val="600"/>
              </a:spcAft>
            </a:pPr>
            <a:r>
              <a:rPr lang="ru-RU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Геомембрана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позволяет </a:t>
            </a:r>
          </a:p>
          <a:p>
            <a:pPr marL="231775" indent="-231775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уменьшить затраты и стоимость обслуживания,</a:t>
            </a:r>
          </a:p>
          <a:p>
            <a:pPr marL="231775" indent="-231775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ускорить процесс сооружения канала,</a:t>
            </a:r>
          </a:p>
          <a:p>
            <a:pPr marL="231775" indent="-231775">
              <a:spcAft>
                <a:spcPts val="600"/>
              </a:spcAft>
              <a:buClr>
                <a:srgbClr val="0070C0"/>
              </a:buClr>
              <a:buSzPct val="120000"/>
              <a:buFont typeface="Wingdings" pitchFamily="2" charset="2"/>
              <a:buChar char="§"/>
            </a:pP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увеличить срок службы и межремонтных периодов.</a:t>
            </a:r>
          </a:p>
          <a:p>
            <a:pPr>
              <a:spcAft>
                <a:spcPts val="600"/>
              </a:spcAft>
            </a:pP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Оросительный канал из </a:t>
            </a:r>
            <a:r>
              <a:rPr lang="ru-RU" sz="1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геомембраны</a:t>
            </a:r>
            <a:r>
              <a:rPr lang="ru-RU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— это относительно недорогое и доступное даже для мелких хозяйств улучшение в полеводстве, которое безусловно сыграет важную роль в получение высокого урожая.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9E05DEEA-1351-FCEA-68C6-2BA3960D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278" y="2273521"/>
            <a:ext cx="3996515" cy="274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113696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14390</TotalTime>
  <Words>1615</Words>
  <Application>Microsoft Macintosh PowerPoint</Application>
  <PresentationFormat>Widescreen</PresentationFormat>
  <Paragraphs>203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PRESTORUS LLC</dc:creator>
  <cp:keywords/>
  <dc:description/>
  <cp:lastModifiedBy>Microsoft Office User</cp:lastModifiedBy>
  <cp:revision>714</cp:revision>
  <cp:lastPrinted>2020-04-27T15:31:01Z</cp:lastPrinted>
  <dcterms:created xsi:type="dcterms:W3CDTF">2018-08-23T08:10:46Z</dcterms:created>
  <dcterms:modified xsi:type="dcterms:W3CDTF">2023-12-05T14:01:08Z</dcterms:modified>
  <cp:category/>
</cp:coreProperties>
</file>